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81" r:id="rId10"/>
    <p:sldId id="265" r:id="rId11"/>
    <p:sldId id="282" r:id="rId12"/>
    <p:sldId id="266" r:id="rId13"/>
    <p:sldId id="267" r:id="rId14"/>
    <p:sldId id="268" r:id="rId15"/>
    <p:sldId id="283" r:id="rId16"/>
    <p:sldId id="270" r:id="rId17"/>
    <p:sldId id="271" r:id="rId18"/>
    <p:sldId id="269" r:id="rId19"/>
    <p:sldId id="273" r:id="rId20"/>
    <p:sldId id="275" r:id="rId21"/>
    <p:sldId id="284" r:id="rId22"/>
    <p:sldId id="276" r:id="rId23"/>
    <p:sldId id="277" r:id="rId24"/>
    <p:sldId id="285" r:id="rId25"/>
    <p:sldId id="280" r:id="rId26"/>
    <p:sldId id="278"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B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39" autoAdjust="0"/>
  </p:normalViewPr>
  <p:slideViewPr>
    <p:cSldViewPr>
      <p:cViewPr>
        <p:scale>
          <a:sx n="96" d="100"/>
          <a:sy n="96" d="100"/>
        </p:scale>
        <p:origin x="-9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48B07-3C39-4F1E-8AA5-8970B771B863}"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48B07-3C39-4F1E-8AA5-8970B771B863}"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48B07-3C39-4F1E-8AA5-8970B771B863}"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48B07-3C39-4F1E-8AA5-8970B771B863}"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48B07-3C39-4F1E-8AA5-8970B771B863}" type="datetimeFigureOut">
              <a:rPr lang="en-US" smtClean="0"/>
              <a:pPr/>
              <a:t>4/7/2010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48B07-3C39-4F1E-8AA5-8970B771B863}" type="datetimeFigureOut">
              <a:rPr lang="en-US" smtClean="0"/>
              <a:pPr/>
              <a:t>4/7/2010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48B07-3C39-4F1E-8AA5-8970B771B863}" type="datetimeFigureOut">
              <a:rPr lang="en-US" smtClean="0"/>
              <a:pPr/>
              <a:t>4/7/2010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48B07-3C39-4F1E-8AA5-8970B771B863}" type="datetimeFigureOut">
              <a:rPr lang="en-US" smtClean="0"/>
              <a:pPr/>
              <a:t>4/7/2010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48B07-3C39-4F1E-8AA5-8970B771B863}" type="datetimeFigureOut">
              <a:rPr lang="en-US" smtClean="0"/>
              <a:pPr/>
              <a:t>4/7/2010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48B07-3C39-4F1E-8AA5-8970B771B863}" type="datetimeFigureOut">
              <a:rPr lang="en-US" smtClean="0"/>
              <a:pPr/>
              <a:t>4/7/2010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48B07-3C39-4F1E-8AA5-8970B771B863}" type="datetimeFigureOut">
              <a:rPr lang="en-US" smtClean="0"/>
              <a:pPr/>
              <a:t>4/7/2010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6C9B-C4F5-438C-8E4D-263D43F672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48B07-3C39-4F1E-8AA5-8970B771B863}" type="datetimeFigureOut">
              <a:rPr lang="en-US" smtClean="0"/>
              <a:pPr/>
              <a:t>4/7/2010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6C9B-C4F5-438C-8E4D-263D43F672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chanan_associates_color(outline).png"/>
          <p:cNvPicPr>
            <a:picLocks noChangeAspect="1"/>
          </p:cNvPicPr>
          <p:nvPr/>
        </p:nvPicPr>
        <p:blipFill>
          <a:blip r:embed="rId2" cstate="print"/>
          <a:stretch>
            <a:fillRect/>
          </a:stretch>
        </p:blipFill>
        <p:spPr>
          <a:xfrm>
            <a:off x="2057400" y="4854417"/>
            <a:ext cx="5460303" cy="936783"/>
          </a:xfrm>
          <a:prstGeom prst="rect">
            <a:avLst/>
          </a:prstGeom>
        </p:spPr>
      </p:pic>
      <p:sp>
        <p:nvSpPr>
          <p:cNvPr id="1032" name="Text Box 8"/>
          <p:cNvSpPr txBox="1">
            <a:spLocks noChangeArrowheads="1"/>
          </p:cNvSpPr>
          <p:nvPr/>
        </p:nvSpPr>
        <p:spPr bwMode="auto">
          <a:xfrm>
            <a:off x="762000" y="6324600"/>
            <a:ext cx="765810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Aft>
                <a:spcPct val="0"/>
              </a:spcAft>
              <a:buClrTx/>
              <a:buSzTx/>
              <a:buFontTx/>
              <a:buNone/>
              <a:tabLst/>
            </a:pPr>
            <a:r>
              <a:rPr kumimoji="0" lang="en-US" sz="1100" b="0" i="0" u="none" strike="noStrike" cap="none" spc="1000" normalizeH="0" dirty="0" smtClean="0">
                <a:ln>
                  <a:noFill/>
                </a:ln>
                <a:solidFill>
                  <a:srgbClr val="7F7F7F"/>
                </a:solidFill>
                <a:effectLst/>
                <a:latin typeface="Tahoma" pitchFamily="34" charset="0"/>
              </a:rPr>
              <a:t>PEOPLE | PROCESS | TECHNOLOGY</a:t>
            </a:r>
            <a:endParaRPr kumimoji="0" lang="en-US" sz="1800" b="0" i="0" u="none" strike="noStrike" cap="none" spc="1000" normalizeH="0" dirty="0" smtClean="0">
              <a:ln>
                <a:noFill/>
              </a:ln>
              <a:solidFill>
                <a:schemeClr val="tx1"/>
              </a:solidFill>
              <a:effectLst/>
              <a:latin typeface="Arial" pitchFamily="34" charset="0"/>
            </a:endParaRPr>
          </a:p>
        </p:txBody>
      </p:sp>
      <p:cxnSp>
        <p:nvCxnSpPr>
          <p:cNvPr id="8" name="Straight Connector 7"/>
          <p:cNvCxnSpPr/>
          <p:nvPr/>
        </p:nvCxnSpPr>
        <p:spPr>
          <a:xfrm>
            <a:off x="0" y="41148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7649" name="Picture 1"/>
          <p:cNvPicPr>
            <a:picLocks noChangeAspect="1" noChangeArrowheads="1"/>
          </p:cNvPicPr>
          <p:nvPr/>
        </p:nvPicPr>
        <p:blipFill>
          <a:blip r:embed="rId3" cstate="print"/>
          <a:srcRect/>
          <a:stretch>
            <a:fillRect/>
          </a:stretch>
        </p:blipFill>
        <p:spPr bwMode="auto">
          <a:xfrm>
            <a:off x="0" y="23770"/>
            <a:ext cx="9144000" cy="4091030"/>
          </a:xfrm>
          <a:prstGeom prst="rect">
            <a:avLst/>
          </a:prstGeom>
          <a:noFill/>
          <a:ln w="9525" cap="flat">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0"/>
            <a:ext cx="8839200" cy="4800600"/>
          </a:xfrm>
          <a:prstGeom prst="rect">
            <a:avLst/>
          </a:prstGeom>
          <a:noFill/>
        </p:spPr>
        <p:txBody>
          <a:bodyPr wrap="square" numCol="2" spcCol="457200" rtlCol="0">
            <a:spAutoFit/>
          </a:bodyPr>
          <a:lstStyle/>
          <a:p>
            <a:r>
              <a:rPr lang="en-US" sz="1400" b="1" dirty="0">
                <a:solidFill>
                  <a:srgbClr val="0A6BB2"/>
                </a:solidFill>
              </a:rPr>
              <a:t>Microsoft Gold Partner </a:t>
            </a:r>
            <a:endParaRPr lang="en-US" sz="1400" dirty="0">
              <a:solidFill>
                <a:srgbClr val="0A6BB2"/>
              </a:solidFill>
            </a:endParaRPr>
          </a:p>
          <a:p>
            <a:r>
              <a:rPr lang="en-US" sz="1000" dirty="0"/>
              <a:t>Buchanan Technologies is a Microsoft Gold Partner with expertise in the latest Microsoft technologies including SQL 2005, Exchange 2007, Windows 2003, Windows 2007, Windows Vista, Windows Mobile, </a:t>
            </a:r>
            <a:r>
              <a:rPr lang="en-US" sz="1000" dirty="0" err="1"/>
              <a:t>Sharepoint</a:t>
            </a:r>
            <a:r>
              <a:rPr lang="en-US" sz="1000" dirty="0"/>
              <a:t>, and other MS technologies.</a:t>
            </a:r>
          </a:p>
          <a:p>
            <a:r>
              <a:rPr lang="en-US" sz="1000" dirty="0"/>
              <a:t> </a:t>
            </a:r>
          </a:p>
          <a:p>
            <a:r>
              <a:rPr lang="en-US" sz="1400" b="1" dirty="0">
                <a:solidFill>
                  <a:srgbClr val="0A6BB2"/>
                </a:solidFill>
              </a:rPr>
              <a:t>Premiere Cisco Partner</a:t>
            </a:r>
            <a:endParaRPr lang="en-US" sz="1400" dirty="0">
              <a:solidFill>
                <a:srgbClr val="0A6BB2"/>
              </a:solidFill>
            </a:endParaRPr>
          </a:p>
          <a:p>
            <a:r>
              <a:rPr lang="en-US" sz="1000" dirty="0"/>
              <a:t>As a Premier Cisco Partner, we offer expertise in Routers, Switches, Wireless, </a:t>
            </a:r>
            <a:r>
              <a:rPr lang="en-US" sz="1000" dirty="0" err="1"/>
              <a:t>CiscoWorks</a:t>
            </a:r>
            <a:r>
              <a:rPr lang="en-US" sz="1000" dirty="0"/>
              <a:t>, Security, VOIP and  </a:t>
            </a:r>
            <a:r>
              <a:rPr lang="en-US" sz="1000" dirty="0" err="1"/>
              <a:t>CallManager</a:t>
            </a:r>
            <a:r>
              <a:rPr lang="en-US" sz="1000" dirty="0"/>
              <a:t>.  Buchanan Technologies also procures Cisco equipment to customers while offering the highest discounts.</a:t>
            </a:r>
          </a:p>
          <a:p>
            <a:r>
              <a:rPr lang="en-US" sz="1000" dirty="0"/>
              <a:t> </a:t>
            </a:r>
          </a:p>
          <a:p>
            <a:r>
              <a:rPr lang="en-US" sz="1400" b="1" dirty="0">
                <a:solidFill>
                  <a:srgbClr val="0A6BB2"/>
                </a:solidFill>
              </a:rPr>
              <a:t>VMware VAC Partner </a:t>
            </a:r>
            <a:endParaRPr lang="en-US" sz="1400" dirty="0">
              <a:solidFill>
                <a:srgbClr val="0A6BB2"/>
              </a:solidFill>
            </a:endParaRPr>
          </a:p>
          <a:p>
            <a:r>
              <a:rPr lang="en-US" sz="1000" dirty="0"/>
              <a:t>Buchanan Technologies is a VMware VAC Partner in the Untied States &amp; Canada providing a full compliment of VMware related expertise.  From large datacenter consolidations, to small business virtualization assessments, we can provide our customers with VMware expertise to increase hardware efficiency, while reducing total cost of ownership.  The Managed Service delivery team of Buchanan Technologies leverages the latest technology from VMware to architect a solution that provides server consolidation, scalability, reliability, and predictable operational expense.</a:t>
            </a:r>
          </a:p>
          <a:p>
            <a:r>
              <a:rPr lang="en-US" sz="1000" dirty="0"/>
              <a:t> </a:t>
            </a:r>
            <a:r>
              <a:rPr lang="en-US" sz="1000" dirty="0">
                <a:solidFill>
                  <a:srgbClr val="0A6BB2"/>
                </a:solidFill>
              </a:rPr>
              <a:t> </a:t>
            </a:r>
          </a:p>
          <a:p>
            <a:r>
              <a:rPr lang="en-US" sz="1400" b="1" dirty="0">
                <a:solidFill>
                  <a:srgbClr val="0A6BB2"/>
                </a:solidFill>
              </a:rPr>
              <a:t>Dell Professional Services</a:t>
            </a:r>
            <a:endParaRPr lang="en-US" sz="1400" dirty="0">
              <a:solidFill>
                <a:srgbClr val="0A6BB2"/>
              </a:solidFill>
            </a:endParaRPr>
          </a:p>
          <a:p>
            <a:r>
              <a:rPr lang="en-US" sz="1000" dirty="0"/>
              <a:t>Buchanan Technologies is a preferred partner for Dell Professional Services in both the United States &amp; Canada.   When customers engage Dell Professional Services for technology engagements, Dell relies on Buchanan to provide all facets of delivery from scoping and assessments to implementation and support.  Through this partnership Buchanan delivers a full suite of services to include infrastructure based architecture and migration projects. Projects are focused on Microsoft, </a:t>
            </a:r>
            <a:r>
              <a:rPr lang="en-US" sz="1000" dirty="0" err="1"/>
              <a:t>VMWare</a:t>
            </a:r>
            <a:r>
              <a:rPr lang="en-US" sz="1000" dirty="0"/>
              <a:t>, </a:t>
            </a:r>
            <a:r>
              <a:rPr lang="en-US" sz="1000" dirty="0" err="1"/>
              <a:t>Altiris</a:t>
            </a:r>
            <a:r>
              <a:rPr lang="en-US" sz="1000" dirty="0"/>
              <a:t> and Oracle technologies.</a:t>
            </a:r>
          </a:p>
          <a:p>
            <a:r>
              <a:rPr lang="en-US" sz="1400" b="1" dirty="0">
                <a:solidFill>
                  <a:srgbClr val="0A6BB2"/>
                </a:solidFill>
              </a:rPr>
              <a:t>Citrix Partner </a:t>
            </a:r>
            <a:endParaRPr lang="en-US" sz="1400" dirty="0">
              <a:solidFill>
                <a:srgbClr val="0A6BB2"/>
              </a:solidFill>
            </a:endParaRPr>
          </a:p>
          <a:p>
            <a:r>
              <a:rPr lang="en-US" sz="1000" dirty="0"/>
              <a:t>Citrix and Buchanan Technologies enable enterprises to minimize the cost of application delivery while maximizing availability and security. This is done by delivering applications with a unified infrastructure capable of accelerating business growth, while mitigating risk, and reducing costs</a:t>
            </a:r>
            <a:r>
              <a:rPr lang="en-US" sz="1000" dirty="0" smtClean="0"/>
              <a:t>.</a:t>
            </a:r>
          </a:p>
          <a:p>
            <a:endParaRPr lang="en-US" sz="1000" dirty="0"/>
          </a:p>
          <a:p>
            <a:r>
              <a:rPr lang="en-US" sz="1400" b="1" dirty="0">
                <a:solidFill>
                  <a:srgbClr val="0A6BB2"/>
                </a:solidFill>
              </a:rPr>
              <a:t>IBM Global Premiere Partner</a:t>
            </a:r>
            <a:r>
              <a:rPr lang="en-US" sz="1000" dirty="0"/>
              <a:t/>
            </a:r>
            <a:br>
              <a:rPr lang="en-US" sz="1000" dirty="0"/>
            </a:br>
            <a:r>
              <a:rPr lang="en-US" sz="1000" dirty="0"/>
              <a:t>Buchanan Technologies is an IBM Global Services Premier partner.  Through this partnership Buchanan Technologies delivers application development, VOIP, and managed services solutions for IBM customers throughout North America</a:t>
            </a:r>
            <a:r>
              <a:rPr lang="en-US" sz="1000" dirty="0" smtClean="0"/>
              <a:t>.</a:t>
            </a:r>
          </a:p>
          <a:p>
            <a:endParaRPr lang="en-US" sz="1000" dirty="0"/>
          </a:p>
          <a:p>
            <a:r>
              <a:rPr lang="en-US" sz="1400" b="1" dirty="0">
                <a:solidFill>
                  <a:srgbClr val="0A6BB2"/>
                </a:solidFill>
              </a:rPr>
              <a:t>Oracle Partner </a:t>
            </a:r>
            <a:endParaRPr lang="en-US" sz="1400" dirty="0">
              <a:solidFill>
                <a:srgbClr val="0A6BB2"/>
              </a:solidFill>
            </a:endParaRPr>
          </a:p>
          <a:p>
            <a:r>
              <a:rPr lang="en-US" sz="1000" dirty="0"/>
              <a:t>Buchanan Technologies has Oracle expertise that is second to none.  We employ some of the brightest Oracle &amp; Linux talent available in the marketplace.  These consultants have helped our customers with Oracle migrations from Sun and HP hardware with Solaris and AIX operating systems to Dell hardware and Linux operating systems.  Our consultants are versed with the Oracle Database technologies and line of products, so that we may help customers with single stand alone Oracle environments that need a more robust, fault tolerant database solution; migrate to a Clustered Oracle RAC (Real Application Cluster) environment.  Our consultants are skilled in the Database  migration techniques and technologies to assist our customers in the migration of data from one Oracle version to another. </a:t>
            </a:r>
          </a:p>
          <a:p>
            <a:r>
              <a:rPr lang="en-US" sz="1000" dirty="0"/>
              <a:t> </a:t>
            </a: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A69B2"/>
                </a:solidFill>
                <a:latin typeface="Tw Cen MT Condensed Extra Bold" pitchFamily="34" charset="0"/>
              </a:rPr>
              <a:t>OUR PARTNERS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22539" name="Group 11"/>
          <p:cNvGrpSpPr>
            <a:grpSpLocks/>
          </p:cNvGrpSpPr>
          <p:nvPr/>
        </p:nvGrpSpPr>
        <p:grpSpPr bwMode="auto">
          <a:xfrm>
            <a:off x="4648200" y="4876800"/>
            <a:ext cx="4330754" cy="990600"/>
            <a:chOff x="112920239" y="112288276"/>
            <a:chExt cx="4893120" cy="1119007"/>
          </a:xfrm>
        </p:grpSpPr>
        <p:pic>
          <p:nvPicPr>
            <p:cNvPr id="22541" name="Picture 13" descr="logo"/>
            <p:cNvPicPr>
              <a:picLocks noChangeAspect="1" noChangeArrowheads="1"/>
            </p:cNvPicPr>
            <p:nvPr/>
          </p:nvPicPr>
          <p:blipFill>
            <a:blip r:embed="rId4" cstate="print"/>
            <a:srcRect/>
            <a:stretch>
              <a:fillRect/>
            </a:stretch>
          </p:blipFill>
          <p:spPr bwMode="auto">
            <a:xfrm>
              <a:off x="113004603" y="112414638"/>
              <a:ext cx="1275907" cy="209248"/>
            </a:xfrm>
            <a:prstGeom prst="rect">
              <a:avLst/>
            </a:prstGeom>
            <a:noFill/>
            <a:ln w="9525" algn="in">
              <a:noFill/>
              <a:miter lim="800000"/>
              <a:headEnd/>
              <a:tailEnd/>
            </a:ln>
          </p:spPr>
        </p:pic>
        <p:pic>
          <p:nvPicPr>
            <p:cNvPr id="22542" name="Picture 14" descr="vmwarenew%2520logo%25200705"/>
            <p:cNvPicPr>
              <a:picLocks noChangeAspect="1" noChangeArrowheads="1"/>
            </p:cNvPicPr>
            <p:nvPr/>
          </p:nvPicPr>
          <p:blipFill>
            <a:blip r:embed="rId5" cstate="print"/>
            <a:srcRect/>
            <a:stretch>
              <a:fillRect/>
            </a:stretch>
          </p:blipFill>
          <p:spPr bwMode="auto">
            <a:xfrm>
              <a:off x="116431126" y="112878739"/>
              <a:ext cx="1382233" cy="528544"/>
            </a:xfrm>
            <a:prstGeom prst="rect">
              <a:avLst/>
            </a:prstGeom>
            <a:noFill/>
            <a:ln w="9525" algn="in">
              <a:noFill/>
              <a:miter lim="800000"/>
              <a:headEnd/>
              <a:tailEnd/>
            </a:ln>
          </p:spPr>
        </p:pic>
        <p:pic>
          <p:nvPicPr>
            <p:cNvPr id="22543" name="Picture 15" descr="cisco"/>
            <p:cNvPicPr>
              <a:picLocks noChangeAspect="1" noChangeArrowheads="1"/>
            </p:cNvPicPr>
            <p:nvPr/>
          </p:nvPicPr>
          <p:blipFill>
            <a:blip r:embed="rId6" cstate="print"/>
            <a:srcRect/>
            <a:stretch>
              <a:fillRect/>
            </a:stretch>
          </p:blipFill>
          <p:spPr bwMode="auto">
            <a:xfrm>
              <a:off x="115535524" y="112878710"/>
              <a:ext cx="914400" cy="482803"/>
            </a:xfrm>
            <a:prstGeom prst="rect">
              <a:avLst/>
            </a:prstGeom>
            <a:noFill/>
            <a:ln w="9525" algn="in">
              <a:noFill/>
              <a:miter lim="800000"/>
              <a:headEnd/>
              <a:tailEnd/>
            </a:ln>
            <a:effectLst/>
          </p:spPr>
        </p:pic>
        <p:pic>
          <p:nvPicPr>
            <p:cNvPr id="22544" name="Picture 16"/>
            <p:cNvPicPr>
              <a:picLocks noChangeAspect="1" noChangeArrowheads="1"/>
            </p:cNvPicPr>
            <p:nvPr/>
          </p:nvPicPr>
          <p:blipFill>
            <a:blip r:embed="rId7" cstate="print"/>
            <a:srcRect/>
            <a:stretch>
              <a:fillRect/>
            </a:stretch>
          </p:blipFill>
          <p:spPr bwMode="auto">
            <a:xfrm>
              <a:off x="114101331" y="113047423"/>
              <a:ext cx="1143000" cy="152146"/>
            </a:xfrm>
            <a:prstGeom prst="rect">
              <a:avLst/>
            </a:prstGeom>
            <a:noFill/>
            <a:ln w="9525" algn="in">
              <a:noFill/>
              <a:miter lim="800000"/>
              <a:headEnd/>
              <a:tailEnd/>
            </a:ln>
            <a:effectLst/>
          </p:spPr>
        </p:pic>
        <p:pic>
          <p:nvPicPr>
            <p:cNvPr id="22545" name="Picture 17"/>
            <p:cNvPicPr>
              <a:picLocks noChangeAspect="1" noChangeArrowheads="1"/>
            </p:cNvPicPr>
            <p:nvPr/>
          </p:nvPicPr>
          <p:blipFill>
            <a:blip r:embed="rId8" cstate="print"/>
            <a:srcRect/>
            <a:stretch>
              <a:fillRect/>
            </a:stretch>
          </p:blipFill>
          <p:spPr bwMode="auto">
            <a:xfrm>
              <a:off x="114691880" y="112330322"/>
              <a:ext cx="1169581" cy="445729"/>
            </a:xfrm>
            <a:prstGeom prst="rect">
              <a:avLst/>
            </a:prstGeom>
            <a:noFill/>
            <a:ln w="9525" algn="in">
              <a:noFill/>
              <a:miter lim="800000"/>
              <a:headEnd/>
              <a:tailEnd/>
            </a:ln>
            <a:effectLst/>
          </p:spPr>
        </p:pic>
        <p:pic>
          <p:nvPicPr>
            <p:cNvPr id="22546" name="Picture 18" descr="IBMLOGO0"/>
            <p:cNvPicPr>
              <a:picLocks noChangeAspect="1" noChangeArrowheads="1"/>
            </p:cNvPicPr>
            <p:nvPr/>
          </p:nvPicPr>
          <p:blipFill>
            <a:blip r:embed="rId9" cstate="print"/>
            <a:srcRect/>
            <a:stretch>
              <a:fillRect/>
            </a:stretch>
          </p:blipFill>
          <p:spPr bwMode="auto">
            <a:xfrm>
              <a:off x="112920239" y="112878706"/>
              <a:ext cx="971550" cy="507695"/>
            </a:xfrm>
            <a:prstGeom prst="rect">
              <a:avLst/>
            </a:prstGeom>
            <a:noFill/>
            <a:ln w="9525" algn="in">
              <a:noFill/>
              <a:miter lim="800000"/>
              <a:headEnd/>
              <a:tailEnd/>
            </a:ln>
          </p:spPr>
        </p:pic>
        <p:pic>
          <p:nvPicPr>
            <p:cNvPr id="22547" name="Picture 19" descr="citrix_logo_rgb_185214"/>
            <p:cNvPicPr>
              <a:picLocks noChangeAspect="1" noChangeArrowheads="1"/>
            </p:cNvPicPr>
            <p:nvPr/>
          </p:nvPicPr>
          <p:blipFill>
            <a:blip r:embed="rId10" cstate="print"/>
            <a:srcRect/>
            <a:stretch>
              <a:fillRect/>
            </a:stretch>
          </p:blipFill>
          <p:spPr bwMode="auto">
            <a:xfrm>
              <a:off x="116210437" y="112288276"/>
              <a:ext cx="1171575" cy="463748"/>
            </a:xfrm>
            <a:prstGeom prst="rect">
              <a:avLst/>
            </a:prstGeom>
            <a:noFill/>
            <a:ln w="9525" algn="in">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0"/>
            <a:ext cx="8839200" cy="5847755"/>
          </a:xfrm>
          <a:prstGeom prst="rect">
            <a:avLst/>
          </a:prstGeom>
          <a:noFill/>
        </p:spPr>
        <p:txBody>
          <a:bodyPr wrap="square" numCol="2" spcCol="457200" rtlCol="0">
            <a:spAutoFit/>
          </a:bodyPr>
          <a:lstStyle/>
          <a:p>
            <a:r>
              <a:rPr lang="en-US" sz="1000" dirty="0" smtClean="0"/>
              <a:t> </a:t>
            </a:r>
          </a:p>
          <a:p>
            <a:r>
              <a:rPr lang="en-US" sz="1400" b="1" dirty="0" smtClean="0">
                <a:solidFill>
                  <a:srgbClr val="0A6BB2"/>
                </a:solidFill>
              </a:rPr>
              <a:t>Peak 10 Solutions Partner</a:t>
            </a:r>
            <a:endParaRPr lang="en-US" sz="1400" dirty="0" smtClean="0">
              <a:solidFill>
                <a:srgbClr val="0A6BB2"/>
              </a:solidFill>
            </a:endParaRPr>
          </a:p>
          <a:p>
            <a:r>
              <a:rPr lang="en-US" sz="1000" dirty="0" smtClean="0"/>
              <a:t>Buchanan Technologies is a partner for data centers and application hosting with Peak 10. This partnership provides our customers with local solutions for outsourcing data center services.  These solutions help lowers costs and maximize internal resources, all while keeping valuable information technology assets close to your business. </a:t>
            </a:r>
          </a:p>
          <a:p>
            <a:r>
              <a:rPr lang="en-US" sz="1000" dirty="0" smtClean="0"/>
              <a:t> </a:t>
            </a:r>
          </a:p>
          <a:p>
            <a:r>
              <a:rPr lang="en-US" sz="1400" b="1" dirty="0" smtClean="0">
                <a:solidFill>
                  <a:srgbClr val="0A6BB2"/>
                </a:solidFill>
              </a:rPr>
              <a:t>AT&amp;T Partner</a:t>
            </a:r>
            <a:endParaRPr lang="en-US" sz="1400" dirty="0" smtClean="0">
              <a:solidFill>
                <a:srgbClr val="0A6BB2"/>
              </a:solidFill>
            </a:endParaRPr>
          </a:p>
          <a:p>
            <a:r>
              <a:rPr lang="en-US" sz="1000" dirty="0" smtClean="0"/>
              <a:t>Buchanan Technologies is currently a resell partner to AT&amp;T for voice and data circuits, as well as the AT&amp;T VOIP plug and play phone systems.  This partnership can provide support and pricing anywhere in the US.</a:t>
            </a:r>
          </a:p>
          <a:p>
            <a:r>
              <a:rPr lang="en-US" sz="1000" dirty="0" smtClean="0"/>
              <a:t> </a:t>
            </a:r>
          </a:p>
          <a:p>
            <a:r>
              <a:rPr lang="en-US" sz="1000" dirty="0" smtClean="0"/>
              <a:t>  </a:t>
            </a:r>
          </a:p>
          <a:p>
            <a:r>
              <a:rPr lang="en-US" sz="1400" b="1" dirty="0" smtClean="0">
                <a:solidFill>
                  <a:srgbClr val="0A6BB2"/>
                </a:solidFill>
              </a:rPr>
              <a:t>Hewlett-Packard Partner</a:t>
            </a:r>
            <a:endParaRPr lang="en-US" sz="1400" dirty="0" smtClean="0">
              <a:solidFill>
                <a:srgbClr val="0A6BB2"/>
              </a:solidFill>
            </a:endParaRPr>
          </a:p>
          <a:p>
            <a:r>
              <a:rPr lang="en-US" sz="1000" dirty="0" smtClean="0"/>
              <a:t>Buchanan Technologies is currently a selected Business Partner of HP and part of the HP </a:t>
            </a:r>
            <a:r>
              <a:rPr lang="en-US" sz="1000" dirty="0" err="1" smtClean="0"/>
              <a:t>PartnerONE</a:t>
            </a:r>
            <a:r>
              <a:rPr lang="en-US" sz="1000" dirty="0" smtClean="0"/>
              <a:t> program.  Through this partner program, we can resell and deliver HP products and solutions that match our customers’ needs. With the </a:t>
            </a:r>
            <a:r>
              <a:rPr lang="en-US" sz="1000" dirty="0" err="1" smtClean="0"/>
              <a:t>PartnerONE</a:t>
            </a:r>
            <a:r>
              <a:rPr lang="en-US" sz="1000" dirty="0" smtClean="0"/>
              <a:t> Program, we can find the right HP product and solution in a fast and accurate manner. The program is structured to work across all HP business units and organizations to help us quickly identify and present the right match for our customers’ needs.</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p>
          <a:p>
            <a:r>
              <a:rPr lang="en-US" sz="1000" dirty="0" smtClean="0"/>
              <a:t> </a:t>
            </a:r>
            <a:endParaRPr lang="en-US" sz="1000" dirty="0"/>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A69B2"/>
                </a:solidFill>
                <a:latin typeface="Tw Cen MT Condensed Extra Bold" pitchFamily="34" charset="0"/>
              </a:rPr>
              <a:t>OUR PARTNERS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074" name="Picture 2" descr="att_logo"/>
          <p:cNvPicPr>
            <a:picLocks noChangeAspect="1" noChangeArrowheads="1"/>
          </p:cNvPicPr>
          <p:nvPr/>
        </p:nvPicPr>
        <p:blipFill>
          <a:blip r:embed="rId4" cstate="print"/>
          <a:srcRect/>
          <a:stretch>
            <a:fillRect/>
          </a:stretch>
        </p:blipFill>
        <p:spPr bwMode="auto">
          <a:xfrm>
            <a:off x="1143000" y="4803775"/>
            <a:ext cx="1028700" cy="593725"/>
          </a:xfrm>
          <a:prstGeom prst="rect">
            <a:avLst/>
          </a:prstGeom>
          <a:noFill/>
          <a:ln w="9525" algn="in">
            <a:noFill/>
            <a:miter lim="800000"/>
            <a:headEnd/>
            <a:tailEnd/>
          </a:ln>
        </p:spPr>
      </p:pic>
      <p:pic>
        <p:nvPicPr>
          <p:cNvPr id="3075" name="Picture 3" descr="http://www.engineering.cornell.edu/diversity/office-diversity-programs/summer-programs/highschool-programs/catalyst/images/hp_logo_1.jpg"/>
          <p:cNvPicPr>
            <a:picLocks noChangeAspect="1" noChangeArrowheads="1"/>
          </p:cNvPicPr>
          <p:nvPr/>
        </p:nvPicPr>
        <p:blipFill>
          <a:blip r:embed="rId5" cstate="print"/>
          <a:srcRect/>
          <a:stretch>
            <a:fillRect/>
          </a:stretch>
        </p:blipFill>
        <p:spPr bwMode="auto">
          <a:xfrm>
            <a:off x="2362200" y="4956175"/>
            <a:ext cx="457200" cy="288925"/>
          </a:xfrm>
          <a:prstGeom prst="rect">
            <a:avLst/>
          </a:prstGeom>
          <a:noFill/>
          <a:ln w="9525" algn="in">
            <a:noFill/>
            <a:miter lim="800000"/>
            <a:headEnd/>
            <a:tailEnd/>
          </a:ln>
        </p:spPr>
      </p:pic>
      <p:pic>
        <p:nvPicPr>
          <p:cNvPr id="3076" name="Picture 4" descr="logo-peak10"/>
          <p:cNvPicPr>
            <a:picLocks noChangeAspect="1" noChangeArrowheads="1"/>
          </p:cNvPicPr>
          <p:nvPr/>
        </p:nvPicPr>
        <p:blipFill>
          <a:blip r:embed="rId6" cstate="print"/>
          <a:srcRect/>
          <a:stretch>
            <a:fillRect/>
          </a:stretch>
        </p:blipFill>
        <p:spPr bwMode="auto">
          <a:xfrm>
            <a:off x="228600" y="4876800"/>
            <a:ext cx="771525" cy="358775"/>
          </a:xfrm>
          <a:prstGeom prst="rect">
            <a:avLst/>
          </a:prstGeom>
          <a:noFill/>
          <a:ln w="9525" algn="in">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5086350" y="2209800"/>
            <a:ext cx="4057650" cy="230663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0"/>
            <a:ext cx="3810000" cy="2246769"/>
          </a:xfrm>
          <a:prstGeom prst="rect">
            <a:avLst/>
          </a:prstGeom>
          <a:noFill/>
        </p:spPr>
        <p:txBody>
          <a:bodyPr wrap="square" numCol="1" rtlCol="0">
            <a:spAutoFit/>
          </a:bodyPr>
          <a:lstStyle/>
          <a:p>
            <a:r>
              <a:rPr lang="en-US" sz="1000" dirty="0"/>
              <a:t>Within a world of choices, Buchanan Technologies has distinguished itself as a preferred provider of information technology services. We have been delivering services to business customers since 1988 and enjoy steady growth and long-standing client relationships.</a:t>
            </a:r>
          </a:p>
          <a:p>
            <a:r>
              <a:rPr lang="en-US" sz="1000" dirty="0"/>
              <a:t> </a:t>
            </a:r>
          </a:p>
          <a:p>
            <a:r>
              <a:rPr lang="en-US" sz="1000" dirty="0"/>
              <a:t>Buchanan Technologies specializes in improving business processes and solving problems using technology and services, such as consulting, design, project implementation, network security, service desk support, application development and managed services.</a:t>
            </a:r>
          </a:p>
          <a:p>
            <a:r>
              <a:rPr lang="en-US" sz="1000" dirty="0"/>
              <a:t> </a:t>
            </a:r>
          </a:p>
          <a:p>
            <a:r>
              <a:rPr lang="en-US" sz="1000" dirty="0"/>
              <a:t>Buchanan Technologies is headquartered in Irving, Texas, with regional offices in the U.S. and Canada. We also have affiliates in every major city in the U.S. and throughout Europe. </a:t>
            </a:r>
          </a:p>
          <a:p>
            <a:r>
              <a:rPr lang="en-US" sz="1000" dirty="0"/>
              <a:t> </a:t>
            </a: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A69B2"/>
                </a:solidFill>
                <a:latin typeface="Tw Cen MT Condensed Extra Bold" pitchFamily="34" charset="0"/>
              </a:rPr>
              <a:t>BUCHANAN TECHNOLOGIES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3554" name="Text Box 2"/>
          <p:cNvSpPr txBox="1">
            <a:spLocks noChangeArrowheads="1"/>
          </p:cNvSpPr>
          <p:nvPr/>
        </p:nvSpPr>
        <p:spPr bwMode="auto">
          <a:xfrm>
            <a:off x="228600" y="3352800"/>
            <a:ext cx="2743200" cy="3524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A69B2"/>
                </a:solidFill>
                <a:effectLst/>
                <a:latin typeface="Tahoma" pitchFamily="34" charset="0"/>
              </a:rPr>
              <a:t>Buchanan Technologies’ Offices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3555" name="Text Box 3"/>
          <p:cNvSpPr txBox="1">
            <a:spLocks noChangeArrowheads="1"/>
          </p:cNvSpPr>
          <p:nvPr/>
        </p:nvSpPr>
        <p:spPr bwMode="auto">
          <a:xfrm>
            <a:off x="222250" y="3695700"/>
            <a:ext cx="3714750" cy="1790700"/>
          </a:xfrm>
          <a:prstGeom prst="rect">
            <a:avLst/>
          </a:prstGeom>
          <a:noFill/>
          <a:ln w="9525" algn="in">
            <a:noFill/>
            <a:miter lim="800000"/>
            <a:headEnd/>
            <a:tailEnd/>
          </a:ln>
          <a:effectLst/>
        </p:spPr>
        <p:txBody>
          <a:bodyPr vert="horz" wrap="square" lIns="36576" tIns="36576" rIns="36576" bIns="36576" numCol="3"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USA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Irving, 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Fort Worth, 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Houston, 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Austin, 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Charlotte, NC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mj-lt"/>
              </a:rPr>
              <a:t>Miamisburg, </a:t>
            </a:r>
            <a:r>
              <a:rPr kumimoji="0" lang="en-US" sz="1100" b="0" i="0" u="none" strike="noStrike" cap="none" normalizeH="0" baseline="0" dirty="0" smtClean="0">
                <a:ln>
                  <a:noFill/>
                </a:ln>
                <a:solidFill>
                  <a:srgbClr val="000000"/>
                </a:solidFill>
                <a:effectLst/>
                <a:latin typeface="+mj-lt"/>
              </a:rPr>
              <a:t>OH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Bloomington, IL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Detroit, MI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Wichita, KS</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EUROPE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Sofia, Bulgaria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ASIA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Mumbai, India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Manila, Philippines</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solidFill>
                <a:srgbClr val="000000"/>
              </a:solidFill>
              <a:latin typeface="+mj-lt"/>
            </a:endParaRPr>
          </a:p>
          <a:p>
            <a:pPr lvl="0" fontAlgn="base">
              <a:spcBef>
                <a:spcPct val="0"/>
              </a:spcBef>
              <a:spcAft>
                <a:spcPct val="0"/>
              </a:spcAft>
            </a:pPr>
            <a:r>
              <a:rPr kumimoji="0" lang="en-US" sz="1100" b="1" i="0" u="none" strike="noStrike" cap="none" normalizeH="0" baseline="0" dirty="0" smtClean="0">
                <a:ln>
                  <a:noFill/>
                </a:ln>
                <a:solidFill>
                  <a:srgbClr val="000000"/>
                </a:solidFill>
                <a:effectLst/>
                <a:latin typeface="+mj-lt"/>
              </a:rPr>
              <a:t>CANADA</a:t>
            </a:r>
          </a:p>
          <a:p>
            <a:pPr lvl="0" fontAlgn="base">
              <a:spcBef>
                <a:spcPct val="0"/>
              </a:spcBef>
              <a:spcAft>
                <a:spcPct val="0"/>
              </a:spcAft>
            </a:pPr>
            <a:r>
              <a:rPr kumimoji="0" lang="en-US" sz="1100" b="0" i="0" u="none" strike="noStrike" cap="none" normalizeH="0" baseline="0" dirty="0" smtClean="0">
                <a:ln>
                  <a:noFill/>
                </a:ln>
                <a:solidFill>
                  <a:srgbClr val="000000"/>
                </a:solidFill>
                <a:effectLst/>
                <a:latin typeface="+mj-lt"/>
              </a:rPr>
              <a:t>Toronto, ON</a:t>
            </a:r>
          </a:p>
          <a:p>
            <a:pPr lvl="0" fontAlgn="base">
              <a:spcBef>
                <a:spcPct val="0"/>
              </a:spcBef>
              <a:spcAft>
                <a:spcPct val="0"/>
              </a:spcAft>
            </a:pPr>
            <a:r>
              <a:rPr kumimoji="0" lang="en-US" sz="1100" b="0" i="0" u="none" strike="noStrike" cap="none" normalizeH="0" baseline="0" dirty="0" smtClean="0">
                <a:ln>
                  <a:noFill/>
                </a:ln>
                <a:solidFill>
                  <a:srgbClr val="000000"/>
                </a:solidFill>
                <a:effectLst/>
                <a:latin typeface="+mj-lt"/>
              </a:rPr>
              <a:t>Calgary, AB</a:t>
            </a:r>
          </a:p>
          <a:p>
            <a:pPr lvl="0" fontAlgn="base">
              <a:spcBef>
                <a:spcPct val="0"/>
              </a:spcBef>
              <a:spcAft>
                <a:spcPct val="0"/>
              </a:spcAft>
            </a:pPr>
            <a:r>
              <a:rPr kumimoji="0" lang="en-US" sz="1100" b="0" i="0" u="none" strike="noStrike" cap="none" normalizeH="0" baseline="0" dirty="0" smtClean="0">
                <a:ln>
                  <a:noFill/>
                </a:ln>
                <a:solidFill>
                  <a:srgbClr val="000000"/>
                </a:solidFill>
                <a:effectLst/>
                <a:latin typeface="+mj-lt"/>
              </a:rPr>
              <a:t>Vancouver, BC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j-lt"/>
            </a:endParaRPr>
          </a:p>
        </p:txBody>
      </p:sp>
      <p:pic>
        <p:nvPicPr>
          <p:cNvPr id="21505" name="Picture 1" descr="shutterstock_1393061"/>
          <p:cNvPicPr>
            <a:picLocks noChangeAspect="1" noChangeArrowheads="1"/>
          </p:cNvPicPr>
          <p:nvPr/>
        </p:nvPicPr>
        <p:blipFill>
          <a:blip r:embed="rId4" cstate="print"/>
          <a:srcRect/>
          <a:stretch>
            <a:fillRect/>
          </a:stretch>
        </p:blipFill>
        <p:spPr bwMode="auto">
          <a:xfrm>
            <a:off x="3733800" y="1752600"/>
            <a:ext cx="5182481" cy="28194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Documents and Settings\acuenca\Local Settings\Temporary Internet Files\Content.IE5\7T1TCPWD\MPj04386950000[1].jpg"/>
          <p:cNvPicPr>
            <a:picLocks noChangeAspect="1" noChangeArrowheads="1"/>
          </p:cNvPicPr>
          <p:nvPr/>
        </p:nvPicPr>
        <p:blipFill>
          <a:blip r:embed="rId2" cstate="print"/>
          <a:stretch>
            <a:fillRect/>
          </a:stretch>
        </p:blipFill>
        <p:spPr bwMode="auto">
          <a:xfrm>
            <a:off x="2514600" y="0"/>
            <a:ext cx="6858000" cy="6858000"/>
          </a:xfrm>
          <a:prstGeom prst="rect">
            <a:avLst/>
          </a:prstGeom>
          <a:noFill/>
        </p:spPr>
      </p:pic>
      <p:sp>
        <p:nvSpPr>
          <p:cNvPr id="24579" name="Rectangle 3"/>
          <p:cNvSpPr>
            <a:spLocks noChangeArrowheads="1"/>
          </p:cNvSpPr>
          <p:nvPr/>
        </p:nvSpPr>
        <p:spPr bwMode="auto">
          <a:xfrm>
            <a:off x="0" y="0"/>
            <a:ext cx="3733800" cy="68580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3" cstate="print"/>
          <a:stretch>
            <a:fillRect/>
          </a:stretch>
        </p:blipFill>
        <p:spPr>
          <a:xfrm>
            <a:off x="6997354" y="6248400"/>
            <a:ext cx="1907078" cy="327183"/>
          </a:xfrm>
          <a:prstGeom prst="rect">
            <a:avLst/>
          </a:prstGeom>
        </p:spPr>
      </p:pic>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OVERVIEW</a:t>
            </a:r>
            <a:endParaRPr kumimoji="0" lang="en-US" sz="1800" b="0" i="0" u="none" strike="noStrike" cap="none" normalizeH="0" baseline="0" dirty="0" smtClean="0">
              <a:ln>
                <a:noFill/>
              </a:ln>
              <a:solidFill>
                <a:schemeClr val="bg1"/>
              </a:solidFill>
              <a:effectLst/>
              <a:latin typeface="Arial" pitchFamily="34" charset="0"/>
            </a:endParaRPr>
          </a:p>
        </p:txBody>
      </p:sp>
      <p:sp>
        <p:nvSpPr>
          <p:cNvPr id="24580" name="Text Box 4"/>
          <p:cNvSpPr txBox="1">
            <a:spLocks noChangeArrowheads="1"/>
          </p:cNvSpPr>
          <p:nvPr/>
        </p:nvSpPr>
        <p:spPr bwMode="auto">
          <a:xfrm>
            <a:off x="228600" y="838200"/>
            <a:ext cx="3352800" cy="5791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119063" lvl="0" indent="-119063">
              <a:buFont typeface="Arial" pitchFamily="34" charset="0"/>
              <a:buChar char="•"/>
            </a:pPr>
            <a:r>
              <a:rPr lang="en-US" sz="1400" dirty="0" smtClean="0">
                <a:solidFill>
                  <a:schemeClr val="bg1"/>
                </a:solidFill>
              </a:rPr>
              <a:t>Desktop Services</a:t>
            </a:r>
          </a:p>
          <a:p>
            <a:pPr marL="119063" lvl="0" indent="-119063">
              <a:buFont typeface="Arial" pitchFamily="34" charset="0"/>
              <a:buChar char="•"/>
            </a:pPr>
            <a:r>
              <a:rPr lang="en-US" sz="1400" dirty="0" smtClean="0">
                <a:solidFill>
                  <a:schemeClr val="bg1"/>
                </a:solidFill>
              </a:rPr>
              <a:t>24 x 7 International Support Center</a:t>
            </a:r>
          </a:p>
          <a:p>
            <a:pPr marL="119063" lvl="0" indent="-119063">
              <a:buFont typeface="Arial" pitchFamily="34" charset="0"/>
              <a:buChar char="•"/>
            </a:pPr>
            <a:r>
              <a:rPr lang="en-US" sz="1400" dirty="0" smtClean="0">
                <a:solidFill>
                  <a:schemeClr val="bg1"/>
                </a:solidFill>
              </a:rPr>
              <a:t>Application Development Services</a:t>
            </a:r>
          </a:p>
          <a:p>
            <a:pPr marL="119063" lvl="0" indent="-119063">
              <a:buFont typeface="Arial" pitchFamily="34" charset="0"/>
              <a:buChar char="•"/>
            </a:pPr>
            <a:r>
              <a:rPr lang="en-US" sz="1400" dirty="0" smtClean="0">
                <a:solidFill>
                  <a:schemeClr val="bg1"/>
                </a:solidFill>
              </a:rPr>
              <a:t>Infrastructure Services</a:t>
            </a:r>
          </a:p>
          <a:p>
            <a:pPr marL="119063" lvl="0" indent="-119063">
              <a:buFont typeface="Arial" pitchFamily="34" charset="0"/>
              <a:buChar char="•"/>
            </a:pPr>
            <a:r>
              <a:rPr lang="en-US" sz="1400" dirty="0" smtClean="0">
                <a:solidFill>
                  <a:schemeClr val="bg1"/>
                </a:solidFill>
              </a:rPr>
              <a:t>Managed Services</a:t>
            </a:r>
          </a:p>
          <a:p>
            <a:pPr marL="119063" lvl="0" indent="-119063">
              <a:buFont typeface="Arial" pitchFamily="34" charset="0"/>
              <a:buChar char="•"/>
            </a:pPr>
            <a:r>
              <a:rPr lang="en-US" sz="1400" dirty="0" smtClean="0">
                <a:solidFill>
                  <a:schemeClr val="bg1"/>
                </a:solidFill>
              </a:rPr>
              <a:t>Managed Print Services</a:t>
            </a:r>
          </a:p>
          <a:p>
            <a:pPr marL="119063" lvl="0" indent="-119063">
              <a:buFont typeface="Arial" pitchFamily="34" charset="0"/>
              <a:buChar char="•"/>
            </a:pPr>
            <a:r>
              <a:rPr lang="en-US" sz="1400" dirty="0" smtClean="0">
                <a:solidFill>
                  <a:schemeClr val="bg1"/>
                </a:solidFill>
              </a:rPr>
              <a:t>Enterprise Resource Planning (ERP)</a:t>
            </a:r>
          </a:p>
          <a:p>
            <a:pPr marL="119063" lvl="0" indent="-119063">
              <a:buFont typeface="Arial" pitchFamily="34" charset="0"/>
              <a:buChar char="•"/>
            </a:pPr>
            <a:r>
              <a:rPr lang="en-US" sz="1400" dirty="0" smtClean="0">
                <a:solidFill>
                  <a:schemeClr val="bg1"/>
                </a:solidFill>
              </a:rPr>
              <a:t>Manage IT </a:t>
            </a:r>
          </a:p>
          <a:p>
            <a:pPr marL="119063" lvl="0" indent="-119063">
              <a:buFont typeface="Arial" pitchFamily="34" charset="0"/>
              <a:buChar char="•"/>
            </a:pPr>
            <a:r>
              <a:rPr lang="en-US" sz="1400" dirty="0" smtClean="0">
                <a:solidFill>
                  <a:schemeClr val="bg1"/>
                </a:solidFill>
              </a:rPr>
              <a:t>Our Products (Powered by </a:t>
            </a:r>
            <a:r>
              <a:rPr lang="en-US" sz="1400" dirty="0" err="1" smtClean="0">
                <a:solidFill>
                  <a:schemeClr val="bg1"/>
                </a:solidFill>
              </a:rPr>
              <a:t>Clickright</a:t>
            </a:r>
            <a:r>
              <a:rPr lang="en-US" sz="1400" dirty="0" smtClean="0">
                <a:solidFill>
                  <a:schemeClr val="bg1"/>
                </a:solidFill>
              </a:rPr>
              <a:t>)</a:t>
            </a:r>
          </a:p>
          <a:p>
            <a:pPr marL="228600" indent="-228600"/>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1"/>
            <a:ext cx="8686800" cy="5105399"/>
          </a:xfrm>
          <a:prstGeom prst="rect">
            <a:avLst/>
          </a:prstGeom>
          <a:noFill/>
        </p:spPr>
        <p:txBody>
          <a:bodyPr wrap="square" numCol="2" spcCol="457200" rtlCol="0">
            <a:spAutoFit/>
          </a:bodyPr>
          <a:lstStyle/>
          <a:p>
            <a:r>
              <a:rPr lang="en-US" sz="1100" dirty="0" smtClean="0"/>
              <a:t>Providing a stable, consistent computing environment for your end-users is critical to the success of your business. We provide a team that has the experience, resources and abilities to offer our clients increased productivity, reduced costs and improved end-user satisfaction.   </a:t>
            </a:r>
            <a:r>
              <a:rPr lang="en-US" sz="1100" i="1" dirty="0" smtClean="0"/>
              <a:t>We ultimately allow you to focus on your core business objectives</a:t>
            </a:r>
            <a:r>
              <a:rPr lang="en-US" sz="1100" dirty="0" smtClean="0"/>
              <a:t> </a:t>
            </a:r>
          </a:p>
          <a:p>
            <a:r>
              <a:rPr lang="en-US" sz="1100" b="1" dirty="0" smtClean="0"/>
              <a:t> </a:t>
            </a:r>
            <a:endParaRPr lang="en-US" sz="1100" dirty="0" smtClean="0"/>
          </a:p>
          <a:p>
            <a:r>
              <a:rPr lang="en-US" sz="1100" b="1" dirty="0" smtClean="0"/>
              <a:t>Buchanan’s Desktop Services Include the Following Key Service Offerings:</a:t>
            </a:r>
            <a:endParaRPr lang="en-US" sz="1100" dirty="0" smtClean="0"/>
          </a:p>
          <a:p>
            <a:r>
              <a:rPr lang="en-US" sz="1100" dirty="0" smtClean="0"/>
              <a:t> </a:t>
            </a:r>
          </a:p>
          <a:p>
            <a:pPr marL="119063" indent="-119063">
              <a:buFont typeface="Arial" pitchFamily="34" charset="0"/>
              <a:buChar char="•"/>
            </a:pPr>
            <a:r>
              <a:rPr lang="en-US" sz="1100" dirty="0" smtClean="0"/>
              <a:t> Onsite Field Services throughout the U.S.</a:t>
            </a:r>
          </a:p>
          <a:p>
            <a:pPr marL="119063" indent="-119063">
              <a:buFont typeface="Arial" pitchFamily="34" charset="0"/>
              <a:buChar char="•"/>
            </a:pPr>
            <a:r>
              <a:rPr lang="en-US" sz="1100" dirty="0" smtClean="0"/>
              <a:t> Remote Control</a:t>
            </a:r>
          </a:p>
          <a:p>
            <a:pPr marL="119063" indent="-119063">
              <a:buFont typeface="Arial" pitchFamily="34" charset="0"/>
              <a:buChar char="•"/>
            </a:pPr>
            <a:r>
              <a:rPr lang="en-US" sz="1100" dirty="0" smtClean="0"/>
              <a:t> Computer Audit &amp; Inventory</a:t>
            </a:r>
          </a:p>
          <a:p>
            <a:pPr marL="119063" indent="-119063">
              <a:buFont typeface="Arial" pitchFamily="34" charset="0"/>
              <a:buChar char="•"/>
            </a:pPr>
            <a:r>
              <a:rPr lang="en-US" sz="1100" dirty="0" smtClean="0"/>
              <a:t> Patch Management</a:t>
            </a:r>
          </a:p>
          <a:p>
            <a:pPr marL="119063" indent="-119063">
              <a:buFont typeface="Arial" pitchFamily="34" charset="0"/>
              <a:buChar char="•"/>
            </a:pPr>
            <a:r>
              <a:rPr lang="en-US" sz="1100" dirty="0" smtClean="0"/>
              <a:t> Cross Platform Support (PC and Mac)</a:t>
            </a:r>
          </a:p>
          <a:p>
            <a:pPr marL="119063" indent="-119063">
              <a:buFont typeface="Arial" pitchFamily="34" charset="0"/>
              <a:buChar char="•"/>
            </a:pPr>
            <a:r>
              <a:rPr lang="en-US" sz="1100" dirty="0" smtClean="0"/>
              <a:t> Hardware and software installation and maintenance</a:t>
            </a:r>
          </a:p>
          <a:p>
            <a:pPr marL="119063" indent="-119063">
              <a:buFont typeface="Arial" pitchFamily="34" charset="0"/>
              <a:buChar char="•"/>
            </a:pPr>
            <a:r>
              <a:rPr lang="en-US" sz="1100" dirty="0" smtClean="0"/>
              <a:t> Windows roll-out planning and deployment</a:t>
            </a:r>
          </a:p>
          <a:p>
            <a:pPr marL="119063" indent="-119063">
              <a:buFont typeface="Arial" pitchFamily="34" charset="0"/>
              <a:buChar char="•"/>
            </a:pPr>
            <a:r>
              <a:rPr lang="en-US" sz="1100" dirty="0" smtClean="0"/>
              <a:t> Microsoft Office roll-out planning and deployment</a:t>
            </a:r>
          </a:p>
          <a:p>
            <a:pPr marL="119063" indent="-119063">
              <a:buFont typeface="Arial" pitchFamily="34" charset="0"/>
              <a:buChar char="•"/>
            </a:pPr>
            <a:r>
              <a:rPr lang="en-US" sz="1100" dirty="0" smtClean="0"/>
              <a:t> Distributed systems management</a:t>
            </a:r>
          </a:p>
          <a:p>
            <a:pPr marL="119063" indent="-119063">
              <a:buFont typeface="Arial" pitchFamily="34" charset="0"/>
              <a:buChar char="•"/>
            </a:pPr>
            <a:r>
              <a:rPr lang="en-US" sz="1100" dirty="0" smtClean="0"/>
              <a:t> On-site and Off-site 1-800 support services for desktop  applications and server management</a:t>
            </a:r>
          </a:p>
          <a:p>
            <a:pPr marL="119063" indent="-119063">
              <a:buFont typeface="Arial" pitchFamily="34" charset="0"/>
              <a:buChar char="•"/>
            </a:pPr>
            <a:r>
              <a:rPr lang="en-US" sz="1100" dirty="0" smtClean="0"/>
              <a:t>2nd and 3rd level support services</a:t>
            </a:r>
          </a:p>
          <a:p>
            <a:pPr marL="119063" indent="-119063">
              <a:buFont typeface="Arial" pitchFamily="34" charset="0"/>
              <a:buChar char="•"/>
            </a:pPr>
            <a:r>
              <a:rPr lang="en-US" sz="1100" dirty="0" smtClean="0"/>
              <a:t> Mobile Device Support</a:t>
            </a:r>
          </a:p>
          <a:p>
            <a:pPr marL="119063" indent="-119063">
              <a:buFont typeface="Arial" pitchFamily="34" charset="0"/>
              <a:buChar char="•"/>
            </a:pPr>
            <a:r>
              <a:rPr lang="en-US" sz="1100" dirty="0" smtClean="0"/>
              <a:t> End-User Security</a:t>
            </a:r>
          </a:p>
          <a:p>
            <a:pPr marL="119063" indent="-119063">
              <a:buFont typeface="Arial" pitchFamily="34" charset="0"/>
              <a:buChar char="•"/>
            </a:pPr>
            <a:r>
              <a:rPr lang="en-US" sz="1100" dirty="0" smtClean="0"/>
              <a:t> Anti-virus and Anti-Spam Support</a:t>
            </a:r>
          </a:p>
          <a:p>
            <a:pPr marL="119063" indent="-119063">
              <a:buFont typeface="Arial" pitchFamily="34" charset="0"/>
              <a:buChar char="•"/>
            </a:pPr>
            <a:r>
              <a:rPr lang="en-US" sz="1100" dirty="0" smtClean="0"/>
              <a:t> Help Desk Support (24 x 7 International Service Desk)</a:t>
            </a:r>
          </a:p>
          <a:p>
            <a:r>
              <a:rPr lang="en-US" sz="1100" dirty="0" smtClean="0"/>
              <a:t/>
            </a:r>
            <a:br>
              <a:rPr lang="en-US" sz="1100" dirty="0" smtClean="0"/>
            </a:br>
            <a:r>
              <a:rPr lang="en-US" sz="1100" dirty="0" smtClean="0"/>
              <a:t>Our Desktop service team provides 1-800 support services to our clients through our 24 x 7 International Support Center.</a:t>
            </a:r>
          </a:p>
          <a:p>
            <a:r>
              <a:rPr lang="en-US" sz="1100" dirty="0" smtClean="0"/>
              <a:t> </a:t>
            </a:r>
            <a:endParaRPr lang="en-US" sz="1100" dirty="0"/>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DESKTOP SERVICES</a:t>
            </a:r>
            <a:endParaRPr kumimoji="0" lang="en-US" sz="1800" b="0" i="0" u="none" strike="noStrike" cap="none" normalizeH="0" baseline="0" dirty="0" smtClean="0">
              <a:ln>
                <a:noFill/>
              </a:ln>
              <a:solidFill>
                <a:schemeClr val="bg1"/>
              </a:solidFill>
              <a:effectLst/>
              <a:latin typeface="Arial" pitchFamily="34" charset="0"/>
            </a:endParaRPr>
          </a:p>
        </p:txBody>
      </p:sp>
      <p:pic>
        <p:nvPicPr>
          <p:cNvPr id="7170" name="Picture 2" descr="IMG_0366"/>
          <p:cNvPicPr>
            <a:picLocks noChangeAspect="1" noChangeArrowheads="1"/>
          </p:cNvPicPr>
          <p:nvPr/>
        </p:nvPicPr>
        <p:blipFill>
          <a:blip r:embed="rId4" cstate="print"/>
          <a:srcRect/>
          <a:stretch>
            <a:fillRect/>
          </a:stretch>
        </p:blipFill>
        <p:spPr bwMode="auto">
          <a:xfrm>
            <a:off x="5600700" y="2057400"/>
            <a:ext cx="3543300" cy="235743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1"/>
            <a:ext cx="8839200" cy="5632311"/>
          </a:xfrm>
          <a:prstGeom prst="rect">
            <a:avLst/>
          </a:prstGeom>
          <a:noFill/>
        </p:spPr>
        <p:txBody>
          <a:bodyPr wrap="square" numCol="2" spcCol="457200" rtlCol="0">
            <a:spAutoFit/>
          </a:bodyPr>
          <a:lstStyle/>
          <a:p>
            <a:r>
              <a:rPr lang="en-US" sz="1400" b="1" dirty="0" smtClean="0">
                <a:solidFill>
                  <a:srgbClr val="0A6BB2"/>
                </a:solidFill>
              </a:rPr>
              <a:t>Secure Remote Control</a:t>
            </a:r>
            <a:endParaRPr lang="en-US" sz="1400" dirty="0" smtClean="0">
              <a:solidFill>
                <a:srgbClr val="0A6BB2"/>
              </a:solidFill>
            </a:endParaRPr>
          </a:p>
          <a:p>
            <a:r>
              <a:rPr lang="en-US" sz="1100" dirty="0" smtClean="0"/>
              <a:t>Buchanan Technologies’ Remote Control Service can provide easy,  fast and secure Remote Desktop Management of your entire computing infrastructure from anywhere.</a:t>
            </a:r>
          </a:p>
          <a:p>
            <a:r>
              <a:rPr lang="en-US" sz="1000" dirty="0" smtClean="0"/>
              <a:t> </a:t>
            </a:r>
          </a:p>
          <a:p>
            <a:r>
              <a:rPr lang="en-US" sz="1400" b="1" dirty="0" smtClean="0">
                <a:solidFill>
                  <a:srgbClr val="0A6BB2"/>
                </a:solidFill>
              </a:rPr>
              <a:t>Computer Audit and Inventory</a:t>
            </a:r>
            <a:endParaRPr lang="en-US" sz="1400" dirty="0" smtClean="0">
              <a:solidFill>
                <a:srgbClr val="0A6BB2"/>
              </a:solidFill>
            </a:endParaRPr>
          </a:p>
          <a:p>
            <a:r>
              <a:rPr lang="en-US" sz="1100" dirty="0" smtClean="0"/>
              <a:t>Buchanan  provides a fast, accurate and up-to-date Audit and Discovery of the entire computing infrastructure, allowing customers to get a complete and comprehensive software and hardware inventory delivered right to their desktops automatically.</a:t>
            </a:r>
          </a:p>
          <a:p>
            <a:r>
              <a:rPr lang="en-US" sz="1000" b="1" dirty="0" smtClean="0"/>
              <a:t> </a:t>
            </a:r>
            <a:endParaRPr lang="en-US" sz="1000" dirty="0" smtClean="0"/>
          </a:p>
          <a:p>
            <a:r>
              <a:rPr lang="en-US" sz="1400" b="1" dirty="0" smtClean="0">
                <a:solidFill>
                  <a:srgbClr val="0A6BB2"/>
                </a:solidFill>
              </a:rPr>
              <a:t>Patch Management</a:t>
            </a:r>
            <a:endParaRPr lang="en-US" sz="1400" dirty="0" smtClean="0">
              <a:solidFill>
                <a:srgbClr val="0A6BB2"/>
              </a:solidFill>
            </a:endParaRPr>
          </a:p>
          <a:p>
            <a:r>
              <a:rPr lang="en-US" sz="1100" dirty="0" smtClean="0"/>
              <a:t>Buchanan provides fast, easy, and reliable patch management to keep our customers’ servers, workstations and remote computers up-to-date with the latest security patches and updates.</a:t>
            </a:r>
          </a:p>
          <a:p>
            <a:endParaRPr lang="en-US" sz="1100" dirty="0" smtClean="0"/>
          </a:p>
          <a:p>
            <a:pPr>
              <a:buFont typeface="Arial" pitchFamily="34" charset="0"/>
              <a:buChar char="•"/>
            </a:pPr>
            <a:r>
              <a:rPr lang="en-US" sz="1100" dirty="0" smtClean="0"/>
              <a:t>  Automatic and Recurring Patch Scans</a:t>
            </a:r>
          </a:p>
          <a:p>
            <a:pPr>
              <a:buFont typeface="Arial" pitchFamily="34" charset="0"/>
              <a:buChar char="•"/>
            </a:pPr>
            <a:r>
              <a:rPr lang="en-US" sz="1100" dirty="0" smtClean="0"/>
              <a:t>  Easy and Fast Deployment</a:t>
            </a:r>
          </a:p>
          <a:p>
            <a:pPr>
              <a:buFont typeface="Arial" pitchFamily="34" charset="0"/>
              <a:buChar char="•"/>
            </a:pPr>
            <a:r>
              <a:rPr lang="en-US" sz="1100" dirty="0" smtClean="0"/>
              <a:t>  Patch Approval</a:t>
            </a:r>
          </a:p>
          <a:p>
            <a:pPr>
              <a:buFont typeface="Arial" pitchFamily="34" charset="0"/>
              <a:buChar char="•"/>
            </a:pPr>
            <a:r>
              <a:rPr lang="en-US" sz="1100" dirty="0" smtClean="0"/>
              <a:t>  Automated Patch Deployment</a:t>
            </a:r>
          </a:p>
          <a:p>
            <a:pPr>
              <a:buFont typeface="Arial" pitchFamily="34" charset="0"/>
              <a:buChar char="•"/>
            </a:pPr>
            <a:r>
              <a:rPr lang="en-US" sz="1100" dirty="0" smtClean="0"/>
              <a:t>  Interactive Patch Management</a:t>
            </a:r>
          </a:p>
          <a:p>
            <a:pPr>
              <a:buFont typeface="Arial" pitchFamily="34" charset="0"/>
              <a:buChar char="•"/>
            </a:pPr>
            <a:r>
              <a:rPr lang="en-US" sz="1100" dirty="0" smtClean="0"/>
              <a:t>  Flexible Configuration</a:t>
            </a:r>
          </a:p>
          <a:p>
            <a:pPr>
              <a:buFont typeface="Arial" pitchFamily="34" charset="0"/>
              <a:buChar char="•"/>
            </a:pPr>
            <a:r>
              <a:rPr lang="en-US" sz="1100" dirty="0" smtClean="0"/>
              <a:t>  Comprehensive Reports</a:t>
            </a:r>
          </a:p>
          <a:p>
            <a:r>
              <a:rPr lang="en-US" sz="1000" b="1" dirty="0" smtClean="0"/>
              <a:t> </a:t>
            </a:r>
            <a:endParaRPr lang="en-US" sz="1000" dirty="0" smtClean="0"/>
          </a:p>
          <a:p>
            <a:r>
              <a:rPr lang="en-US" sz="1000" b="1" dirty="0" smtClean="0"/>
              <a:t> </a:t>
            </a:r>
            <a:r>
              <a:rPr lang="en-US" sz="1400" b="1" dirty="0" smtClean="0">
                <a:solidFill>
                  <a:srgbClr val="0A6BB2"/>
                </a:solidFill>
              </a:rPr>
              <a:t>Desktop Deployment Services</a:t>
            </a:r>
            <a:endParaRPr lang="en-US" sz="1400" dirty="0" smtClean="0">
              <a:solidFill>
                <a:srgbClr val="0A6BB2"/>
              </a:solidFill>
            </a:endParaRPr>
          </a:p>
          <a:p>
            <a:pPr marL="119063" indent="-119063">
              <a:buFont typeface="Arial" pitchFamily="34" charset="0"/>
              <a:buChar char="•"/>
            </a:pPr>
            <a:r>
              <a:rPr lang="en-US" sz="1100" dirty="0" smtClean="0"/>
              <a:t> Create and maintain standard and/or departmental images for multiple hardware types to deliver a consistent, repeatable computing environment for the end-user</a:t>
            </a:r>
          </a:p>
          <a:p>
            <a:pPr marL="119063" indent="-119063">
              <a:buFont typeface="Arial" pitchFamily="34" charset="0"/>
              <a:buChar char="•"/>
            </a:pPr>
            <a:r>
              <a:rPr lang="en-US" sz="1100" dirty="0" smtClean="0"/>
              <a:t> Automated deployment of software and Windows OS</a:t>
            </a:r>
          </a:p>
          <a:p>
            <a:pPr marL="119063" indent="-119063">
              <a:buFont typeface="Arial" pitchFamily="34" charset="0"/>
              <a:buChar char="•"/>
            </a:pPr>
            <a:r>
              <a:rPr lang="en-US" sz="1100" dirty="0" smtClean="0"/>
              <a:t> Packaging of software installations for consistency of installation</a:t>
            </a:r>
          </a:p>
          <a:p>
            <a:pPr marL="119063" indent="-119063">
              <a:buFont typeface="Arial" pitchFamily="34" charset="0"/>
              <a:buChar char="•"/>
            </a:pPr>
            <a:r>
              <a:rPr lang="en-US" sz="1100" dirty="0" smtClean="0"/>
              <a:t>Methodology and project planning for large scale deployments of multiple systems</a:t>
            </a:r>
          </a:p>
          <a:p>
            <a:r>
              <a:rPr lang="en-US" sz="1000" b="1" dirty="0" smtClean="0"/>
              <a:t> </a:t>
            </a:r>
            <a:r>
              <a:rPr lang="en-US" sz="1400" b="1" dirty="0" smtClean="0">
                <a:solidFill>
                  <a:srgbClr val="0A6BB2"/>
                </a:solidFill>
              </a:rPr>
              <a:t>Desktop Management Services</a:t>
            </a:r>
            <a:endParaRPr lang="en-US" sz="1400" dirty="0" smtClean="0">
              <a:solidFill>
                <a:srgbClr val="0A6BB2"/>
              </a:solidFill>
            </a:endParaRPr>
          </a:p>
          <a:p>
            <a:pPr marL="119063" indent="-119063">
              <a:buFont typeface="Arial" pitchFamily="34" charset="0"/>
              <a:buChar char="•"/>
            </a:pPr>
            <a:r>
              <a:rPr lang="en-US" sz="1100" dirty="0" smtClean="0"/>
              <a:t>Process improvements and analysis to increase efficiencies and align the delivery of PC's and desktop services with the needs of your business</a:t>
            </a:r>
          </a:p>
          <a:p>
            <a:pPr marL="119063" indent="-119063">
              <a:buFont typeface="Arial" pitchFamily="34" charset="0"/>
              <a:buChar char="•"/>
            </a:pPr>
            <a:r>
              <a:rPr lang="en-US" sz="1100" dirty="0" smtClean="0"/>
              <a:t>Documentation of processes, procedures and policies as related to the desktop services arena</a:t>
            </a:r>
          </a:p>
          <a:p>
            <a:r>
              <a:rPr lang="en-US" sz="1000" b="1" dirty="0" smtClean="0"/>
              <a:t> </a:t>
            </a:r>
            <a:endParaRPr lang="en-US" sz="1000" dirty="0" smtClean="0"/>
          </a:p>
          <a:p>
            <a:r>
              <a:rPr lang="en-US" sz="1400" b="1" dirty="0" smtClean="0">
                <a:solidFill>
                  <a:srgbClr val="0A6BB2"/>
                </a:solidFill>
              </a:rPr>
              <a:t>Advanced Mobile Device Support </a:t>
            </a:r>
            <a:endParaRPr lang="en-US" sz="1400" dirty="0" smtClean="0">
              <a:solidFill>
                <a:srgbClr val="0A6BB2"/>
              </a:solidFill>
            </a:endParaRPr>
          </a:p>
          <a:p>
            <a:pPr marL="119063" indent="-119063">
              <a:buFont typeface="Arial" pitchFamily="34" charset="0"/>
              <a:buChar char="•"/>
            </a:pPr>
            <a:r>
              <a:rPr lang="en-US" sz="1100" dirty="0" err="1" smtClean="0"/>
              <a:t>iPhone</a:t>
            </a:r>
            <a:endParaRPr lang="en-US" sz="1100" dirty="0" smtClean="0"/>
          </a:p>
          <a:p>
            <a:pPr marL="119063" indent="-119063">
              <a:buFont typeface="Arial" pitchFamily="34" charset="0"/>
              <a:buChar char="•"/>
            </a:pPr>
            <a:r>
              <a:rPr lang="en-US" sz="1100" dirty="0" smtClean="0"/>
              <a:t>Blackberry</a:t>
            </a:r>
          </a:p>
          <a:p>
            <a:pPr marL="119063" indent="-119063">
              <a:buFont typeface="Arial" pitchFamily="34" charset="0"/>
              <a:buChar char="•"/>
            </a:pPr>
            <a:r>
              <a:rPr lang="en-US" sz="1100" dirty="0" err="1" smtClean="0"/>
              <a:t>SmartPhone</a:t>
            </a:r>
            <a:endParaRPr lang="en-US" sz="1100" dirty="0" smtClean="0"/>
          </a:p>
          <a:p>
            <a:pPr marL="119063" indent="-119063">
              <a:buFont typeface="Arial" pitchFamily="34" charset="0"/>
              <a:buChar char="•"/>
            </a:pPr>
            <a:r>
              <a:rPr lang="en-US" sz="1100" dirty="0" smtClean="0"/>
              <a:t>Windows CE devices (including scanners etc.), Wireless    printers, etc.</a:t>
            </a:r>
          </a:p>
          <a:p>
            <a:pPr marL="119063" indent="-119063">
              <a:buFont typeface="Arial" pitchFamily="34" charset="0"/>
              <a:buChar char="•"/>
            </a:pPr>
            <a:r>
              <a:rPr lang="en-US" sz="1100" dirty="0" smtClean="0"/>
              <a:t>Configuration and support, troubleshooting, coordination  with vendors for RMA of faulty devices, integration with email and calendaring services</a:t>
            </a:r>
          </a:p>
          <a:p>
            <a:r>
              <a:rPr lang="en-US" sz="1100" b="1" dirty="0" smtClean="0"/>
              <a:t> </a:t>
            </a:r>
            <a:endParaRPr lang="en-US" sz="1100" dirty="0" smtClean="0"/>
          </a:p>
          <a:p>
            <a:r>
              <a:rPr lang="en-US" sz="1400" b="1" dirty="0" smtClean="0">
                <a:solidFill>
                  <a:srgbClr val="0A6BB2"/>
                </a:solidFill>
              </a:rPr>
              <a:t>Real-time End-User Security</a:t>
            </a:r>
            <a:endParaRPr lang="en-US" sz="1400" dirty="0" smtClean="0">
              <a:solidFill>
                <a:srgbClr val="0A6BB2"/>
              </a:solidFill>
            </a:endParaRPr>
          </a:p>
          <a:p>
            <a:pPr marL="119063" indent="-119063">
              <a:buFont typeface="Arial" pitchFamily="34" charset="0"/>
              <a:buChar char="•"/>
            </a:pPr>
            <a:r>
              <a:rPr lang="en-US" sz="1100" dirty="0" smtClean="0"/>
              <a:t>OS security patching and service pack updates</a:t>
            </a:r>
          </a:p>
          <a:p>
            <a:pPr marL="119063" indent="-119063">
              <a:buFont typeface="Arial" pitchFamily="34" charset="0"/>
              <a:buChar char="•"/>
            </a:pPr>
            <a:r>
              <a:rPr lang="en-US" sz="1100" dirty="0" smtClean="0"/>
              <a:t>Office security updates, security updates for software</a:t>
            </a:r>
          </a:p>
          <a:p>
            <a:pPr marL="119063" indent="-119063">
              <a:buFont typeface="Arial" pitchFamily="34" charset="0"/>
              <a:buChar char="•"/>
            </a:pPr>
            <a:r>
              <a:rPr lang="en-US" sz="1100" dirty="0" smtClean="0"/>
              <a:t>Coordination with server personnel for back end integration and deployment of system policies to mitigate risks </a:t>
            </a:r>
          </a:p>
          <a:p>
            <a:r>
              <a:rPr lang="en-US" sz="1000" dirty="0" smtClean="0"/>
              <a:t> </a:t>
            </a:r>
          </a:p>
          <a:p>
            <a:r>
              <a:rPr lang="en-US" sz="1400" b="1" dirty="0" smtClean="0">
                <a:solidFill>
                  <a:srgbClr val="0A6BB2"/>
                </a:solidFill>
              </a:rPr>
              <a:t>Ongoing Anti-Virus and Anti-Spam Support</a:t>
            </a:r>
            <a:endParaRPr lang="en-US" sz="1400" dirty="0" smtClean="0">
              <a:solidFill>
                <a:srgbClr val="0A6BB2"/>
              </a:solidFill>
            </a:endParaRPr>
          </a:p>
          <a:p>
            <a:pPr marL="119063" indent="-119063">
              <a:buFont typeface="Arial" pitchFamily="34" charset="0"/>
              <a:buChar char="•"/>
            </a:pPr>
            <a:r>
              <a:rPr lang="en-US" sz="1100" dirty="0" smtClean="0"/>
              <a:t>Installation and configuration of AV and anti-spam tools</a:t>
            </a:r>
          </a:p>
          <a:p>
            <a:pPr marL="119063" indent="-119063">
              <a:buFont typeface="Arial" pitchFamily="34" charset="0"/>
              <a:buChar char="•"/>
            </a:pPr>
            <a:r>
              <a:rPr lang="en-US" sz="1100" dirty="0" smtClean="0"/>
              <a:t>Management and tracking of system status through toolsets for enterprise products</a:t>
            </a:r>
          </a:p>
          <a:p>
            <a:pPr marL="119063" indent="-119063">
              <a:buFont typeface="Arial" pitchFamily="34" charset="0"/>
              <a:buChar char="•"/>
            </a:pPr>
            <a:r>
              <a:rPr lang="en-US" sz="1100" dirty="0" smtClean="0"/>
              <a:t>Identification and remediation of virus and spyware attacks</a:t>
            </a:r>
          </a:p>
          <a:p>
            <a:pPr marL="119063" indent="-119063">
              <a:buFont typeface="Arial" pitchFamily="34" charset="0"/>
              <a:buChar char="•"/>
            </a:pPr>
            <a:r>
              <a:rPr lang="en-US" sz="1100" dirty="0" smtClean="0"/>
              <a:t>Configuration of standard images to reduce risks associated with viruses, spyware and spam</a:t>
            </a:r>
          </a:p>
          <a:p>
            <a:r>
              <a:rPr lang="en-US" sz="1000" dirty="0" smtClean="0"/>
              <a:t> </a:t>
            </a:r>
          </a:p>
          <a:p>
            <a:r>
              <a:rPr lang="en-US" sz="1000" dirty="0" smtClean="0"/>
              <a:t> </a:t>
            </a:r>
            <a:endParaRPr lang="en-US" sz="1000" dirty="0"/>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DESKTOP SERVICES</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1"/>
            <a:ext cx="8686800" cy="5257799"/>
          </a:xfrm>
          <a:prstGeom prst="rect">
            <a:avLst/>
          </a:prstGeom>
          <a:noFill/>
        </p:spPr>
        <p:txBody>
          <a:bodyPr wrap="square" numCol="2" spcCol="457200" rtlCol="0">
            <a:spAutoFit/>
          </a:bodyPr>
          <a:lstStyle/>
          <a:p>
            <a:r>
              <a:rPr lang="en-US" sz="1100" dirty="0" smtClean="0"/>
              <a:t>The ISC works to minimize disruption to your business by detecting incidents, capturing the detail, and resolving the issue at every possible opportunity. If the incident cannot not be resolved directly or immediately, the team will coordinate the activity required to restore services while recording information that will result in the timely resolution and future prevention of problems.</a:t>
            </a:r>
          </a:p>
          <a:p>
            <a:r>
              <a:rPr lang="en-US" sz="1000" dirty="0" smtClean="0"/>
              <a:t> </a:t>
            </a:r>
          </a:p>
          <a:p>
            <a:r>
              <a:rPr lang="en-US" sz="1400" b="1" dirty="0" smtClean="0">
                <a:solidFill>
                  <a:srgbClr val="0A6BB2"/>
                </a:solidFill>
              </a:rPr>
              <a:t>Service Desk Consulting &amp; Implementation</a:t>
            </a:r>
            <a:endParaRPr lang="en-US" sz="1400" dirty="0" smtClean="0">
              <a:solidFill>
                <a:srgbClr val="0A6BB2"/>
              </a:solidFill>
            </a:endParaRPr>
          </a:p>
          <a:p>
            <a:r>
              <a:rPr lang="en-US" sz="1100" dirty="0" smtClean="0"/>
              <a:t>Our team of service desk professionals supports all sizes and types of call center operations.  Our engagement model gives our management organization the visibility to many call centers supporting hundreds of thousands of employees and their various methods of service delivery.</a:t>
            </a:r>
          </a:p>
          <a:p>
            <a:r>
              <a:rPr lang="en-US" sz="1100" dirty="0" smtClean="0"/>
              <a:t> </a:t>
            </a:r>
          </a:p>
          <a:p>
            <a:pPr marL="115888" indent="-115888">
              <a:buFont typeface="Arial" pitchFamily="34" charset="0"/>
              <a:buChar char="•"/>
            </a:pPr>
            <a:r>
              <a:rPr lang="en-US" sz="1100" dirty="0" smtClean="0"/>
              <a:t>Service desk design, implementation, and operation</a:t>
            </a:r>
          </a:p>
          <a:p>
            <a:pPr marL="115888" indent="-115888">
              <a:buFont typeface="Arial" pitchFamily="34" charset="0"/>
              <a:buChar char="•"/>
            </a:pPr>
            <a:r>
              <a:rPr lang="en-US" sz="1100" dirty="0" smtClean="0"/>
              <a:t>Service desk technology recommendations</a:t>
            </a:r>
          </a:p>
          <a:p>
            <a:pPr marL="115888" indent="-115888">
              <a:buFont typeface="Arial" pitchFamily="34" charset="0"/>
              <a:buChar char="•"/>
            </a:pPr>
            <a:r>
              <a:rPr lang="en-US" sz="1100" dirty="0" smtClean="0"/>
              <a:t>Service desk assessments</a:t>
            </a:r>
          </a:p>
          <a:p>
            <a:r>
              <a:rPr lang="en-US" sz="1100" dirty="0" smtClean="0"/>
              <a:t> </a:t>
            </a:r>
          </a:p>
          <a:p>
            <a:r>
              <a:rPr lang="en-US" sz="1100" dirty="0" smtClean="0"/>
              <a:t>If you’re interested in improving your delivery of service, consider Buchanan Technologies’ ISC Service Desk consulting engagement.  We’ll help you understand how to improve your service desk and make recommendations to improve its efficiency and the customer experience.</a:t>
            </a:r>
          </a:p>
          <a:p>
            <a:endParaRPr lang="en-US" sz="1000" dirty="0" smtClean="0"/>
          </a:p>
          <a:p>
            <a:r>
              <a:rPr lang="en-US" sz="1400" b="1" dirty="0" smtClean="0">
                <a:solidFill>
                  <a:srgbClr val="0A6BB2"/>
                </a:solidFill>
              </a:rPr>
              <a:t>Managed Service Desk</a:t>
            </a:r>
            <a:endParaRPr lang="en-US" sz="1400" dirty="0" smtClean="0">
              <a:solidFill>
                <a:srgbClr val="0A6BB2"/>
              </a:solidFill>
            </a:endParaRPr>
          </a:p>
          <a:p>
            <a:r>
              <a:rPr lang="en-US" sz="1100" dirty="0" smtClean="0"/>
              <a:t>Buchanan Technologies delivers a managed service</a:t>
            </a:r>
          </a:p>
          <a:p>
            <a:r>
              <a:rPr lang="en-US" sz="1100" dirty="0" smtClean="0"/>
              <a:t>desk solution that integrates with your</a:t>
            </a:r>
          </a:p>
          <a:p>
            <a:r>
              <a:rPr lang="en-US" sz="1100" dirty="0" smtClean="0"/>
              <a:t>IT infrastructure.  Our service desk professionals give your employees and customers great customer service and provide a solution when they need it most. Buchanan leverages industry best practices, such as Information Technology Infrastructure Library (ITIL), Help Desk Institute (HDI), and Project Management (PMI) to identify root causes and develop the service desk solution that drives down the number of trouble ticket incidents, reduces downtime, and assists improving the ultimate customer experience.</a:t>
            </a:r>
          </a:p>
          <a:p>
            <a:r>
              <a:rPr lang="en-US" sz="1100" dirty="0" smtClean="0"/>
              <a:t> </a:t>
            </a:r>
          </a:p>
          <a:p>
            <a:r>
              <a:rPr lang="en-US" sz="1100" dirty="0" smtClean="0"/>
              <a:t>Buchanan Technologies works with you to lower costs, improve customer service, reduce management headaches and improve your business operations.  Our goal is to minimize disruption to your business by detecting incidents, capturing the detail, and resolving the issue at every possible opportunity. If the incident cannot be resolved immediately, the team coordinates the activity required to restore services.  Our documentation will help maintain a timely resolution and support the analysis to show how to prevent similar issues in the future.</a:t>
            </a:r>
          </a:p>
          <a:p>
            <a:r>
              <a:rPr lang="en-US" sz="1100" dirty="0" smtClean="0"/>
              <a:t> </a:t>
            </a:r>
          </a:p>
          <a:p>
            <a:r>
              <a:rPr lang="en-US" sz="1100" dirty="0" smtClean="0"/>
              <a:t>We help our customers minimize disruptions to  business while showing performance measurements, not just workload measurements. Some key benefits of working with us include:</a:t>
            </a:r>
          </a:p>
          <a:p>
            <a:endParaRPr lang="en-US" sz="1100" dirty="0" smtClean="0"/>
          </a:p>
          <a:p>
            <a:pPr marL="119063" indent="-119063">
              <a:buFont typeface="Arial" pitchFamily="34" charset="0"/>
              <a:buChar char="•"/>
            </a:pPr>
            <a:r>
              <a:rPr lang="en-US" sz="1100" dirty="0" smtClean="0"/>
              <a:t>Lower overall costs</a:t>
            </a:r>
          </a:p>
          <a:p>
            <a:pPr marL="119063" indent="-119063">
              <a:buFont typeface="Arial" pitchFamily="34" charset="0"/>
              <a:buChar char="•"/>
            </a:pPr>
            <a:r>
              <a:rPr lang="en-US" sz="1100" dirty="0" smtClean="0"/>
              <a:t>Access to support 24 hours every day, 7 days a week</a:t>
            </a:r>
          </a:p>
          <a:p>
            <a:pPr marL="119063" indent="-119063">
              <a:buFont typeface="Arial" pitchFamily="34" charset="0"/>
              <a:buChar char="•"/>
            </a:pPr>
            <a:r>
              <a:rPr lang="en-US" sz="1100" dirty="0" smtClean="0"/>
              <a:t>Ongoing analysis and recommendations on improving business processes based on trend analysis  </a:t>
            </a:r>
          </a:p>
          <a:p>
            <a:pPr>
              <a:buFont typeface="Arial" pitchFamily="34" charset="0"/>
              <a:buChar char="•"/>
            </a:pPr>
            <a:endParaRPr lang="en-US" sz="1100" dirty="0" smtClean="0"/>
          </a:p>
          <a:p>
            <a:r>
              <a:rPr lang="en-US" sz="1100" dirty="0" smtClean="0"/>
              <a:t> </a:t>
            </a:r>
          </a:p>
          <a:p>
            <a:r>
              <a:rPr lang="en-US" sz="1100" dirty="0" smtClean="0"/>
              <a:t>Our 24 x 7 services help our customers do their jobs knowing there is qualified support just a phone call away</a:t>
            </a:r>
          </a:p>
          <a:p>
            <a:r>
              <a:rPr lang="en-US" sz="1100" dirty="0" smtClean="0"/>
              <a:t> </a:t>
            </a:r>
          </a:p>
          <a:p>
            <a:r>
              <a:rPr lang="en-US" sz="1100" dirty="0" smtClean="0"/>
              <a:t> </a:t>
            </a:r>
            <a:endParaRPr lang="en-US" sz="11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24 X 7 INTERNATIONAL SUPPORT CENTER</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1"/>
            <a:ext cx="8686800" cy="5386090"/>
          </a:xfrm>
          <a:prstGeom prst="rect">
            <a:avLst/>
          </a:prstGeom>
          <a:noFill/>
        </p:spPr>
        <p:txBody>
          <a:bodyPr wrap="square" numCol="2" spcCol="457200" rtlCol="0">
            <a:spAutoFit/>
          </a:bodyPr>
          <a:lstStyle/>
          <a:p>
            <a:r>
              <a:rPr lang="en-US" sz="1400" b="1" dirty="0" smtClean="0">
                <a:solidFill>
                  <a:srgbClr val="0A6BB2"/>
                </a:solidFill>
              </a:rPr>
              <a:t>Maintain the Integrity of your Enterprise Knowledge</a:t>
            </a:r>
            <a:endParaRPr lang="en-US" sz="1400" dirty="0" smtClean="0">
              <a:solidFill>
                <a:srgbClr val="0A6BB2"/>
              </a:solidFill>
            </a:endParaRPr>
          </a:p>
          <a:p>
            <a:r>
              <a:rPr lang="en-US" sz="1100" dirty="0" smtClean="0"/>
              <a:t>Enterprise knowledge is collected and maintained within SOCRATES, Buchanan’s knowledge management system.  Periodic review of the knowledgebase updates and maintains changes to your organization’s information.</a:t>
            </a:r>
          </a:p>
          <a:p>
            <a:r>
              <a:rPr lang="en-US" sz="1100" dirty="0" smtClean="0"/>
              <a:t> </a:t>
            </a:r>
          </a:p>
          <a:p>
            <a:r>
              <a:rPr lang="en-US" sz="1100" dirty="0" smtClean="0"/>
              <a:t>Teams meet regularly with managers to review knowledgebase information, learn about new initiatives, and get team performance feedback.</a:t>
            </a:r>
          </a:p>
          <a:p>
            <a:r>
              <a:rPr lang="en-US" sz="1000" dirty="0" smtClean="0"/>
              <a:t> </a:t>
            </a:r>
          </a:p>
          <a:p>
            <a:r>
              <a:rPr lang="en-US" sz="1400" b="1" dirty="0" smtClean="0">
                <a:solidFill>
                  <a:srgbClr val="0A6BB2"/>
                </a:solidFill>
              </a:rPr>
              <a:t>Outside the Box – Business Process Support</a:t>
            </a:r>
            <a:endParaRPr lang="en-US" sz="1400" dirty="0" smtClean="0">
              <a:solidFill>
                <a:srgbClr val="0A6BB2"/>
              </a:solidFill>
            </a:endParaRPr>
          </a:p>
          <a:p>
            <a:r>
              <a:rPr lang="en-US" sz="1100" dirty="0" smtClean="0"/>
              <a:t>Use the service desk to support the new hire process, travel requests, and procurement requests in addition to technology support.</a:t>
            </a:r>
          </a:p>
          <a:p>
            <a:r>
              <a:rPr lang="en-US" sz="1000" dirty="0" smtClean="0"/>
              <a:t> </a:t>
            </a:r>
          </a:p>
          <a:p>
            <a:r>
              <a:rPr lang="en-US" sz="1400" b="1" dirty="0" smtClean="0">
                <a:solidFill>
                  <a:srgbClr val="0A6BB2"/>
                </a:solidFill>
              </a:rPr>
              <a:t>Quick Implementation</a:t>
            </a:r>
            <a:endParaRPr lang="en-US" sz="1400" dirty="0" smtClean="0">
              <a:solidFill>
                <a:srgbClr val="0A6BB2"/>
              </a:solidFill>
            </a:endParaRPr>
          </a:p>
          <a:p>
            <a:r>
              <a:rPr lang="en-US" sz="1100" dirty="0" smtClean="0"/>
              <a:t>Our People | Process | Technology delivery methodology ensures successful implementation that is reliable, dependable and predictable.</a:t>
            </a:r>
          </a:p>
          <a:p>
            <a:r>
              <a:rPr lang="en-US" sz="1000" dirty="0" smtClean="0"/>
              <a:t> </a:t>
            </a:r>
          </a:p>
          <a:p>
            <a:r>
              <a:rPr lang="en-US" sz="1400" b="1" dirty="0" smtClean="0">
                <a:solidFill>
                  <a:srgbClr val="0A6BB2"/>
                </a:solidFill>
              </a:rPr>
              <a:t>ISC Products &amp; Tools CTS Service Center</a:t>
            </a:r>
            <a:endParaRPr lang="en-US" sz="1400" dirty="0" smtClean="0">
              <a:solidFill>
                <a:srgbClr val="0A6BB2"/>
              </a:solidFill>
            </a:endParaRPr>
          </a:p>
          <a:p>
            <a:pPr>
              <a:buFont typeface="Arial" pitchFamily="34" charset="0"/>
              <a:buChar char="•"/>
            </a:pPr>
            <a:r>
              <a:rPr lang="en-US" sz="1000" dirty="0" smtClean="0"/>
              <a:t> </a:t>
            </a:r>
            <a:r>
              <a:rPr lang="en-US" sz="1100" dirty="0" smtClean="0"/>
              <a:t> Incident Management</a:t>
            </a:r>
          </a:p>
          <a:p>
            <a:pPr>
              <a:buFont typeface="Arial" pitchFamily="34" charset="0"/>
              <a:buChar char="•"/>
            </a:pPr>
            <a:r>
              <a:rPr lang="en-US" sz="1100" dirty="0" smtClean="0"/>
              <a:t>  Request Management</a:t>
            </a:r>
          </a:p>
          <a:p>
            <a:pPr>
              <a:buFont typeface="Arial" pitchFamily="34" charset="0"/>
              <a:buChar char="•"/>
            </a:pPr>
            <a:r>
              <a:rPr lang="en-US" sz="1100" dirty="0" smtClean="0"/>
              <a:t>  Problem Management</a:t>
            </a:r>
          </a:p>
          <a:p>
            <a:pPr>
              <a:buFont typeface="Arial" pitchFamily="34" charset="0"/>
              <a:buChar char="•"/>
            </a:pPr>
            <a:r>
              <a:rPr lang="en-US" sz="1100" dirty="0" smtClean="0"/>
              <a:t>  Change Management</a:t>
            </a:r>
          </a:p>
          <a:p>
            <a:endParaRPr lang="en-US" sz="1100" dirty="0" smtClean="0"/>
          </a:p>
          <a:p>
            <a:r>
              <a:rPr lang="en-US" sz="1100" b="1" dirty="0" smtClean="0"/>
              <a:t>Socrates Knowledgebase Management System</a:t>
            </a:r>
          </a:p>
          <a:p>
            <a:endParaRPr lang="en-US" sz="1100" dirty="0" smtClean="0"/>
          </a:p>
          <a:p>
            <a:r>
              <a:rPr lang="en-US" sz="1100" b="1" dirty="0" smtClean="0"/>
              <a:t>Skills Management System</a:t>
            </a:r>
          </a:p>
          <a:p>
            <a:endParaRPr lang="en-US" sz="1100" dirty="0" smtClean="0"/>
          </a:p>
          <a:p>
            <a:r>
              <a:rPr lang="en-US" sz="1100" b="1" dirty="0" smtClean="0"/>
              <a:t>Apollo Learning Management System</a:t>
            </a:r>
          </a:p>
          <a:p>
            <a:r>
              <a:rPr lang="en-US" sz="1400" b="1" dirty="0" smtClean="0">
                <a:solidFill>
                  <a:srgbClr val="0A6BB2"/>
                </a:solidFill>
              </a:rPr>
              <a:t>Deep Dive Analytics Help You Make Effective Process Improvements</a:t>
            </a:r>
            <a:endParaRPr lang="en-US" sz="1400" dirty="0" smtClean="0">
              <a:solidFill>
                <a:srgbClr val="0A6BB2"/>
              </a:solidFill>
            </a:endParaRPr>
          </a:p>
          <a:p>
            <a:r>
              <a:rPr lang="en-US" sz="1100" dirty="0" smtClean="0"/>
              <a:t>Understand where your business needs support and what trends might lead to a greater need for training or technology upgrades.  Our sophisticated data tracking and consultative reporting gives you a basis for making strategic business decisions.  Our reporting package includes:</a:t>
            </a:r>
          </a:p>
          <a:p>
            <a:r>
              <a:rPr lang="en-US" sz="1100" dirty="0" smtClean="0"/>
              <a:t> </a:t>
            </a:r>
          </a:p>
          <a:p>
            <a:r>
              <a:rPr lang="en-US" sz="1100" dirty="0" smtClean="0"/>
              <a:t> </a:t>
            </a:r>
          </a:p>
          <a:p>
            <a:pPr>
              <a:buFont typeface="Arial" pitchFamily="34" charset="0"/>
              <a:buChar char="•"/>
            </a:pPr>
            <a:r>
              <a:rPr lang="en-US" sz="1100" dirty="0" smtClean="0"/>
              <a:t>  Accomplishments/goals/interruptions</a:t>
            </a:r>
          </a:p>
          <a:p>
            <a:pPr>
              <a:buFont typeface="Arial" pitchFamily="34" charset="0"/>
              <a:buChar char="•"/>
            </a:pPr>
            <a:r>
              <a:rPr lang="en-US" sz="1100" dirty="0" smtClean="0"/>
              <a:t>  Automated Call distribution Statistics</a:t>
            </a:r>
          </a:p>
          <a:p>
            <a:pPr>
              <a:buFont typeface="Arial" pitchFamily="34" charset="0"/>
              <a:buChar char="•"/>
            </a:pPr>
            <a:r>
              <a:rPr lang="en-US" sz="1100" dirty="0" smtClean="0"/>
              <a:t>  Twelve-month ticket trends</a:t>
            </a:r>
          </a:p>
          <a:p>
            <a:pPr>
              <a:buFont typeface="Arial" pitchFamily="34" charset="0"/>
              <a:buChar char="•"/>
            </a:pPr>
            <a:r>
              <a:rPr lang="en-US" sz="1100" dirty="0" smtClean="0"/>
              <a:t>  Aging History</a:t>
            </a:r>
          </a:p>
          <a:p>
            <a:pPr>
              <a:buFont typeface="Arial" pitchFamily="34" charset="0"/>
              <a:buChar char="•"/>
            </a:pPr>
            <a:r>
              <a:rPr lang="en-US" sz="1100" dirty="0" smtClean="0"/>
              <a:t>  Aging by Group</a:t>
            </a:r>
          </a:p>
          <a:p>
            <a:pPr>
              <a:buFont typeface="Arial" pitchFamily="34" charset="0"/>
              <a:buChar char="•"/>
            </a:pPr>
            <a:r>
              <a:rPr lang="en-US" sz="1100" dirty="0" smtClean="0"/>
              <a:t>  Ticket Ratings</a:t>
            </a:r>
          </a:p>
          <a:p>
            <a:pPr>
              <a:buFont typeface="Arial" pitchFamily="34" charset="0"/>
              <a:buChar char="•"/>
            </a:pPr>
            <a:r>
              <a:rPr lang="en-US" sz="1100" dirty="0" smtClean="0"/>
              <a:t>  Resolution Rates</a:t>
            </a:r>
          </a:p>
          <a:p>
            <a:pPr>
              <a:buFont typeface="Arial" pitchFamily="34" charset="0"/>
              <a:buChar char="•"/>
            </a:pPr>
            <a:r>
              <a:rPr lang="en-US" sz="1100" dirty="0" smtClean="0"/>
              <a:t>  Response and Resolve Times</a:t>
            </a:r>
          </a:p>
          <a:p>
            <a:pPr>
              <a:buFont typeface="Arial" pitchFamily="34" charset="0"/>
              <a:buChar char="•"/>
            </a:pPr>
            <a:r>
              <a:rPr lang="en-US" sz="1100" dirty="0" smtClean="0"/>
              <a:t>  Ticket Origin</a:t>
            </a:r>
          </a:p>
          <a:p>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24 X 7 INTERNATIONAL SUPPORT CENTER</a:t>
            </a:r>
            <a:endParaRPr kumimoji="0" lang="en-US" sz="1800" b="0" i="0" u="none" strike="noStrike" cap="none" normalizeH="0" baseline="0" dirty="0" smtClean="0">
              <a:ln>
                <a:noFill/>
              </a:ln>
              <a:solidFill>
                <a:schemeClr val="bg1"/>
              </a:solidFill>
              <a:effectLst/>
              <a:latin typeface="Arial" pitchFamily="34" charset="0"/>
            </a:endParaRPr>
          </a:p>
        </p:txBody>
      </p:sp>
      <p:pic>
        <p:nvPicPr>
          <p:cNvPr id="2050" name="Picture 2" descr="IMG_0508"/>
          <p:cNvPicPr>
            <a:picLocks noChangeAspect="1" noChangeArrowheads="1"/>
          </p:cNvPicPr>
          <p:nvPr/>
        </p:nvPicPr>
        <p:blipFill>
          <a:blip r:embed="rId3" cstate="print"/>
          <a:srcRect/>
          <a:stretch>
            <a:fillRect/>
          </a:stretch>
        </p:blipFill>
        <p:spPr bwMode="auto">
          <a:xfrm>
            <a:off x="6019800" y="3886200"/>
            <a:ext cx="3124200" cy="20828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1"/>
            <a:ext cx="8686800" cy="3581399"/>
          </a:xfrm>
          <a:prstGeom prst="rect">
            <a:avLst/>
          </a:prstGeom>
          <a:noFill/>
        </p:spPr>
        <p:txBody>
          <a:bodyPr wrap="square" numCol="2" spcCol="457200" rtlCol="0">
            <a:spAutoFit/>
          </a:bodyPr>
          <a:lstStyle/>
          <a:p>
            <a:r>
              <a:rPr lang="en-US" sz="1100" dirty="0" smtClean="0"/>
              <a:t>In today's world, companies are developing custom applications to meet their business needs. Companies utilize their existing technical staff or outsource their core development to a trusted partner, like Buchanan Technologies. Whichever approach is chosen, it is critical for organizations to design, develop and deploy their applications with minimal risk and in the most cost effective and timely manner possible. </a:t>
            </a:r>
          </a:p>
          <a:p>
            <a:r>
              <a:rPr lang="en-US" sz="1100" dirty="0" smtClean="0"/>
              <a:t>Gain the benefits of your software development project faster and eliminate cost overruns by employing professional developers and projects managers from Buchanan Technologies.  By managing to specific deliverables and outcomes, or working as part of a client-managed team, your Buchanan Technologies application development team guarantees your success.</a:t>
            </a:r>
          </a:p>
          <a:p>
            <a:r>
              <a:rPr lang="en-US" sz="1100" dirty="0" smtClean="0"/>
              <a:t>  </a:t>
            </a:r>
          </a:p>
          <a:p>
            <a:r>
              <a:rPr lang="en-US" sz="1100" dirty="0" smtClean="0"/>
              <a:t>Let us demonstrate our experience in automating business processes, integrating disparate systems and building collaborative solutions.</a:t>
            </a:r>
          </a:p>
          <a:p>
            <a:r>
              <a:rPr lang="en-US" sz="1100" dirty="0" smtClean="0"/>
              <a:t> </a:t>
            </a:r>
          </a:p>
          <a:p>
            <a:r>
              <a:rPr lang="en-US" sz="1100" dirty="0" smtClean="0"/>
              <a:t>The Buchanan Technologies Application Development Center (ADC), can enhance and improve the efficiency of your business operations by designing, deploying and supporting custom and packaged applications. Using our proven development and testing methodology, we reduce client risk and deliver cost effective solutions. By utilizing the Application Development Center facilities, Buchanan Technologies helps its clients eliminate the costs of building and maintaining development environments.</a:t>
            </a:r>
          </a:p>
          <a:p>
            <a:endParaRPr lang="en-US" sz="1100" dirty="0" smtClean="0"/>
          </a:p>
          <a:p>
            <a:r>
              <a:rPr lang="en-US" sz="1400" b="1" dirty="0" smtClean="0">
                <a:solidFill>
                  <a:srgbClr val="0A6BB2"/>
                </a:solidFill>
              </a:rPr>
              <a:t>Custom Application Development</a:t>
            </a:r>
            <a:r>
              <a:rPr lang="en-US" sz="1000" b="1" dirty="0" smtClean="0"/>
              <a:t/>
            </a:r>
            <a:br>
              <a:rPr lang="en-US" sz="1000" b="1" dirty="0" smtClean="0"/>
            </a:br>
            <a:r>
              <a:rPr lang="en-US" sz="1100" dirty="0" smtClean="0"/>
              <a:t>Get access to in-depth technical and project management experience for all facets of your custom application development lifecycle. Using our Solution Delivery Methodology, we help clients through the process of designing, implementing, deploying and supporting custom solutions in the .NET, JAVA and POS technology space. And we have experience in large and small organizations across multiple industry verticals. </a:t>
            </a:r>
          </a:p>
          <a:p>
            <a:r>
              <a:rPr lang="en-US" sz="1100" dirty="0" smtClean="0"/>
              <a:t> </a:t>
            </a:r>
            <a:endParaRPr lang="en-US" sz="11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APPLICATION DEVELOPMENT SERVICES</a:t>
            </a:r>
            <a:endParaRPr kumimoji="0" lang="en-US" sz="1800" b="0" i="0" u="none" strike="noStrike" cap="none" normalizeH="0" baseline="0" dirty="0" smtClean="0">
              <a:ln>
                <a:noFill/>
              </a:ln>
              <a:solidFill>
                <a:schemeClr val="bg1"/>
              </a:solidFill>
              <a:effectLst/>
              <a:latin typeface="Arial" pitchFamily="34" charset="0"/>
            </a:endParaRPr>
          </a:p>
        </p:txBody>
      </p:sp>
      <p:sp>
        <p:nvSpPr>
          <p:cNvPr id="25602" name="AutoShape 2"/>
          <p:cNvSpPr>
            <a:spLocks noChangeArrowheads="1"/>
          </p:cNvSpPr>
          <p:nvPr/>
        </p:nvSpPr>
        <p:spPr bwMode="auto">
          <a:xfrm>
            <a:off x="152400" y="4343400"/>
            <a:ext cx="4876800" cy="2286000"/>
          </a:xfrm>
          <a:prstGeom prst="bracketPair">
            <a:avLst>
              <a:gd name="adj" fmla="val 16667"/>
            </a:avLst>
          </a:prstGeom>
          <a:noFill/>
          <a:ln w="9525">
            <a:solidFill>
              <a:srgbClr val="0A69B2"/>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1000" b="0" i="0" u="none" strike="noStrike" cap="none" normalizeH="0" baseline="0" dirty="0" smtClean="0">
                <a:ln>
                  <a:noFill/>
                </a:ln>
                <a:solidFill>
                  <a:srgbClr val="000000"/>
                </a:solidFill>
                <a:effectLst/>
                <a:latin typeface="+mj-lt"/>
              </a:rPr>
              <a:t>Our proven approach is built around the following: </a:t>
            </a:r>
          </a:p>
          <a:p>
            <a:pPr marL="109538" marR="0" lvl="0" indent="-109538"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1" i="1" u="none" strike="noStrike" cap="none" normalizeH="0" baseline="0" dirty="0" smtClean="0">
                <a:ln>
                  <a:noFill/>
                </a:ln>
                <a:solidFill>
                  <a:srgbClr val="0A69B2"/>
                </a:solidFill>
                <a:effectLst/>
                <a:latin typeface="+mj-lt"/>
              </a:rPr>
              <a:t>Solution Delivery Experience. </a:t>
            </a:r>
            <a:r>
              <a:rPr kumimoji="0" lang="en-US" sz="1000" b="0" i="0" u="none" strike="noStrike" cap="none" normalizeH="0" baseline="0" dirty="0" smtClean="0">
                <a:ln>
                  <a:noFill/>
                </a:ln>
                <a:solidFill>
                  <a:srgbClr val="000000"/>
                </a:solidFill>
                <a:effectLst/>
                <a:latin typeface="+mj-lt"/>
              </a:rPr>
              <a:t>Broad experience in delivering custom development solutions and packaged application deployments to meet our clients' needs.</a:t>
            </a:r>
          </a:p>
          <a:p>
            <a:pPr marL="109538" marR="0" lvl="0" indent="-1095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000" b="0" i="0" u="none" strike="noStrike" cap="none" normalizeH="0" baseline="0" dirty="0" smtClean="0">
              <a:ln>
                <a:noFill/>
              </a:ln>
              <a:solidFill>
                <a:srgbClr val="000000"/>
              </a:solidFill>
              <a:effectLst/>
              <a:latin typeface="+mj-lt"/>
            </a:endParaRPr>
          </a:p>
          <a:p>
            <a:pPr marL="109538" marR="0" lvl="0" indent="-109538"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1" i="1" u="none" strike="noStrike" cap="none" normalizeH="0" baseline="0" dirty="0" smtClean="0">
                <a:ln>
                  <a:noFill/>
                </a:ln>
                <a:solidFill>
                  <a:srgbClr val="0A69B2"/>
                </a:solidFill>
                <a:effectLst/>
                <a:latin typeface="+mj-lt"/>
              </a:rPr>
              <a:t>Proven Methodology.</a:t>
            </a:r>
            <a:r>
              <a:rPr kumimoji="0" lang="en-US" sz="1000" b="1" i="0" u="none" strike="noStrike" cap="none" normalizeH="0" baseline="0" dirty="0" smtClean="0">
                <a:ln>
                  <a:noFill/>
                </a:ln>
                <a:solidFill>
                  <a:srgbClr val="0A69B2"/>
                </a:solidFill>
                <a:effectLst/>
                <a:latin typeface="+mj-lt"/>
              </a:rPr>
              <a:t> </a:t>
            </a:r>
            <a:r>
              <a:rPr kumimoji="0" lang="en-US" sz="1000" b="0" i="0" u="none" strike="noStrike" cap="none" normalizeH="0" baseline="0" dirty="0" smtClean="0">
                <a:ln>
                  <a:noFill/>
                </a:ln>
                <a:solidFill>
                  <a:srgbClr val="000000"/>
                </a:solidFill>
                <a:effectLst/>
                <a:latin typeface="+mj-lt"/>
              </a:rPr>
              <a:t>A best practice based methodology designed to reduce risk and deliver quality solution that meets your requirements.</a:t>
            </a:r>
          </a:p>
          <a:p>
            <a:pPr marL="109538" marR="0" lvl="0" indent="-1095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000" b="0" i="0" u="none" strike="noStrike" cap="none" normalizeH="0" baseline="0" dirty="0" smtClean="0">
              <a:ln>
                <a:noFill/>
              </a:ln>
              <a:solidFill>
                <a:srgbClr val="000000"/>
              </a:solidFill>
              <a:effectLst/>
              <a:latin typeface="+mj-lt"/>
            </a:endParaRPr>
          </a:p>
          <a:p>
            <a:pPr marL="109538" marR="0" lvl="0" indent="-109538"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1" i="1" u="none" strike="noStrike" cap="none" normalizeH="0" baseline="0" dirty="0" smtClean="0">
                <a:ln>
                  <a:noFill/>
                </a:ln>
                <a:solidFill>
                  <a:srgbClr val="0A69B2"/>
                </a:solidFill>
                <a:effectLst/>
                <a:latin typeface="+mj-lt"/>
              </a:rPr>
              <a:t>Our People. </a:t>
            </a:r>
            <a:r>
              <a:rPr kumimoji="0" lang="en-US" sz="1000" b="0" i="0" u="none" strike="noStrike" cap="none" normalizeH="0" baseline="0" dirty="0" smtClean="0">
                <a:ln>
                  <a:noFill/>
                </a:ln>
                <a:solidFill>
                  <a:srgbClr val="000000"/>
                </a:solidFill>
                <a:effectLst/>
                <a:latin typeface="+mj-lt"/>
              </a:rPr>
              <a:t>Our architects and developers are experts in leading software products with the certifications and industry experience to prove it.</a:t>
            </a:r>
          </a:p>
          <a:p>
            <a:pPr marL="109538" marR="0" lvl="0" indent="-1095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000" b="0" i="0" u="none" strike="noStrike" cap="none" normalizeH="0" baseline="0" dirty="0" smtClean="0">
              <a:ln>
                <a:noFill/>
              </a:ln>
              <a:solidFill>
                <a:srgbClr val="000000"/>
              </a:solidFill>
              <a:effectLst/>
              <a:latin typeface="+mj-lt"/>
            </a:endParaRPr>
          </a:p>
          <a:p>
            <a:pPr marL="109538" marR="0" lvl="2" indent="-109538"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1" i="1" u="none" strike="noStrike" cap="none" normalizeH="0" baseline="0" dirty="0" smtClean="0">
                <a:ln>
                  <a:noFill/>
                </a:ln>
                <a:solidFill>
                  <a:srgbClr val="0A69B2"/>
                </a:solidFill>
                <a:effectLst/>
                <a:latin typeface="+mj-lt"/>
              </a:rPr>
              <a:t>Cost Effective Solutions.</a:t>
            </a:r>
            <a:r>
              <a:rPr kumimoji="0" lang="en-US" sz="1000" b="1" i="0" u="none" strike="noStrike" cap="none" normalizeH="0" baseline="0" dirty="0" smtClean="0">
                <a:ln>
                  <a:noFill/>
                </a:ln>
                <a:solidFill>
                  <a:srgbClr val="0A69B2"/>
                </a:solidFill>
                <a:effectLst/>
                <a:latin typeface="+mj-lt"/>
              </a:rPr>
              <a:t> </a:t>
            </a:r>
            <a:r>
              <a:rPr kumimoji="0" lang="en-US" sz="1000" b="0" i="0" u="none" strike="noStrike" cap="none" normalizeH="0" baseline="0" dirty="0" smtClean="0">
                <a:ln>
                  <a:noFill/>
                </a:ln>
                <a:solidFill>
                  <a:srgbClr val="000000"/>
                </a:solidFill>
                <a:effectLst/>
                <a:latin typeface="+mj-lt"/>
              </a:rPr>
              <a:t>Our clients have realized up to a 40% cost savings when utilizing our Application Development Center.</a:t>
            </a:r>
            <a:endParaRPr kumimoji="0" lang="en-US" sz="1000" b="0" i="0" u="none" strike="noStrike" cap="none" normalizeH="0" baseline="0" dirty="0" smtClean="0">
              <a:ln>
                <a:noFill/>
              </a:ln>
              <a:solidFill>
                <a:schemeClr val="tx1"/>
              </a:solidFill>
              <a:effectLst/>
              <a:latin typeface="+mj-lt"/>
            </a:endParaRPr>
          </a:p>
        </p:txBody>
      </p:sp>
      <p:pic>
        <p:nvPicPr>
          <p:cNvPr id="8194" name="Picture 2"/>
          <p:cNvPicPr>
            <a:picLocks noChangeAspect="1" noChangeArrowheads="1"/>
          </p:cNvPicPr>
          <p:nvPr/>
        </p:nvPicPr>
        <p:blipFill>
          <a:blip r:embed="rId4" cstate="print"/>
          <a:srcRect/>
          <a:stretch>
            <a:fillRect/>
          </a:stretch>
        </p:blipFill>
        <p:spPr bwMode="auto">
          <a:xfrm>
            <a:off x="5463681" y="3429000"/>
            <a:ext cx="3680319" cy="20574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143000" y="5105400"/>
            <a:ext cx="7153194" cy="1029040"/>
            <a:chOff x="108813600" y="109327950"/>
            <a:chExt cx="5029200" cy="723900"/>
          </a:xfrm>
        </p:grpSpPr>
        <p:pic>
          <p:nvPicPr>
            <p:cNvPr id="3075" name="Picture 3"/>
            <p:cNvPicPr>
              <a:picLocks noChangeAspect="1" noChangeArrowheads="1"/>
            </p:cNvPicPr>
            <p:nvPr/>
          </p:nvPicPr>
          <p:blipFill>
            <a:blip r:embed="rId2" cstate="print"/>
            <a:srcRect/>
            <a:stretch>
              <a:fillRect/>
            </a:stretch>
          </p:blipFill>
          <p:spPr bwMode="auto">
            <a:xfrm>
              <a:off x="108813600" y="109385100"/>
              <a:ext cx="4848225" cy="666750"/>
            </a:xfrm>
            <a:prstGeom prst="rect">
              <a:avLst/>
            </a:prstGeom>
            <a:noFill/>
            <a:ln w="9525" algn="in">
              <a:noFill/>
              <a:miter lim="800000"/>
              <a:headEnd/>
              <a:tailEnd/>
            </a:ln>
            <a:effectLst/>
          </p:spPr>
        </p:pic>
        <p:sp>
          <p:nvSpPr>
            <p:cNvPr id="3076" name="Rectangle 4"/>
            <p:cNvSpPr>
              <a:spLocks noChangeArrowheads="1"/>
            </p:cNvSpPr>
            <p:nvPr/>
          </p:nvSpPr>
          <p:spPr bwMode="auto">
            <a:xfrm>
              <a:off x="108813600" y="109327950"/>
              <a:ext cx="5029200" cy="114300"/>
            </a:xfrm>
            <a:prstGeom prst="rect">
              <a:avLst/>
            </a:prstGeom>
            <a:solidFill>
              <a:srgbClr val="FFFFFF"/>
            </a:solid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3"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4"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4"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1"/>
            <a:ext cx="8686800" cy="5232202"/>
          </a:xfrm>
          <a:prstGeom prst="rect">
            <a:avLst/>
          </a:prstGeom>
          <a:noFill/>
        </p:spPr>
        <p:txBody>
          <a:bodyPr wrap="square" numCol="2" spcCol="457200" rtlCol="0">
            <a:spAutoFit/>
          </a:bodyPr>
          <a:lstStyle/>
          <a:p>
            <a:r>
              <a:rPr lang="en-US" sz="1400" b="1" dirty="0" smtClean="0">
                <a:solidFill>
                  <a:srgbClr val="0A6BB2"/>
                </a:solidFill>
              </a:rPr>
              <a:t>Microsoft Application Development</a:t>
            </a:r>
            <a:endParaRPr lang="en-US" sz="1400" dirty="0" smtClean="0">
              <a:solidFill>
                <a:srgbClr val="0A6BB2"/>
              </a:solidFill>
            </a:endParaRPr>
          </a:p>
          <a:p>
            <a:r>
              <a:rPr lang="en-US" sz="1100" dirty="0" smtClean="0"/>
              <a:t>As a Microsoft Gold Partner, we have extensive experience in designing and deploying Microsoft Packaged Applications. Many of our clients are using our services to design and Deploy .NET and Microsoft Office SharePoint Server 2007 (MOSS) into their organizations. Our experience includes designing and deploying MOSS Infrastructures, Custom MOSS Enterprise Rollouts, MOSS Training and the development of MOSS Governance Models. Ask us for information on the new SharePoint Server 2010.</a:t>
            </a:r>
          </a:p>
          <a:p>
            <a:r>
              <a:rPr lang="en-US" sz="1000" dirty="0" smtClean="0"/>
              <a:t> </a:t>
            </a:r>
          </a:p>
          <a:p>
            <a:r>
              <a:rPr lang="en-US" sz="1400" b="1" dirty="0" smtClean="0">
                <a:solidFill>
                  <a:srgbClr val="0A6BB2"/>
                </a:solidFill>
              </a:rPr>
              <a:t>Proven People—Experienced, Certified, Disciplined Project Teams</a:t>
            </a:r>
            <a:endParaRPr lang="en-US" sz="1400" dirty="0" smtClean="0">
              <a:solidFill>
                <a:srgbClr val="0A6BB2"/>
              </a:solidFill>
            </a:endParaRPr>
          </a:p>
          <a:p>
            <a:r>
              <a:rPr lang="en-US" sz="1100" dirty="0" smtClean="0"/>
              <a:t>Your application development team is made of project managers, solutions architects, developers and quality assurance testers who have real-world experience creating custom solutions with leading edge technologies. Our people continually develop both their technical and professional skills through training and certification programs; and maintain their certifications to give our development projects the most current experience possible.</a:t>
            </a:r>
          </a:p>
          <a:p>
            <a:r>
              <a:rPr lang="en-US" sz="1000" dirty="0" smtClean="0"/>
              <a:t> </a:t>
            </a:r>
          </a:p>
          <a:p>
            <a:r>
              <a:rPr lang="en-US" sz="1400" b="1" dirty="0" smtClean="0">
                <a:solidFill>
                  <a:srgbClr val="0A6BB2"/>
                </a:solidFill>
              </a:rPr>
              <a:t>Proven Methodology—A Pragmatic, Phased Approach to Meeting Objectives</a:t>
            </a:r>
            <a:endParaRPr lang="en-US" dirty="0" smtClean="0">
              <a:solidFill>
                <a:srgbClr val="0A6BB2"/>
              </a:solidFill>
            </a:endParaRPr>
          </a:p>
          <a:p>
            <a:r>
              <a:rPr lang="en-US" sz="1100" dirty="0" smtClean="0"/>
              <a:t>The key to successful application development  is a proven, repeatable Methodology, guiding the application development lifecycle from </a:t>
            </a:r>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inception to completion. The Buchanan Technologies' Solution Delivery</a:t>
            </a:r>
          </a:p>
          <a:p>
            <a:r>
              <a:rPr lang="en-US" sz="1100" dirty="0" smtClean="0"/>
              <a:t> Methodology relies on industry standards and best practices grained through years of delivering application development projects.</a:t>
            </a:r>
          </a:p>
          <a:p>
            <a:endParaRPr lang="en-US" sz="1100" dirty="0" smtClean="0"/>
          </a:p>
          <a:p>
            <a:r>
              <a:rPr lang="en-US" sz="1100" dirty="0" smtClean="0"/>
              <a:t>The Buchanan Technologies Solution Delivery methodology consists of seven phases: Discover, Design, Develop, Validate, Deploy, Transition, and Support.</a:t>
            </a:r>
          </a:p>
          <a:p>
            <a:r>
              <a:rPr lang="en-US" sz="1100" dirty="0" smtClean="0"/>
              <a:t>Each of these phases has a defined set of milestones that must be reached before the next phase in the project begins.</a:t>
            </a:r>
          </a:p>
          <a:p>
            <a:r>
              <a:rPr lang="en-US" sz="1100" dirty="0" smtClean="0"/>
              <a:t> </a:t>
            </a:r>
          </a:p>
          <a:p>
            <a:r>
              <a:rPr lang="en-US" sz="1100" dirty="0" smtClean="0"/>
              <a:t>Managing and mitigating project risk is critical to the success of any project. The Buchanan Technologies' Solution Delivery Methodology takes a proactive approach to risk management. Our methodology promotes proactive  communication between the client and the project team through project status reports, risk logs, issue logs, and change requests -- all which are communicated and provided to the client on a weekly basis via written reports and status meetings.</a:t>
            </a:r>
          </a:p>
          <a:p>
            <a:r>
              <a:rPr lang="en-US" sz="1100" dirty="0" smtClean="0"/>
              <a:t> </a:t>
            </a:r>
          </a:p>
          <a:p>
            <a:r>
              <a:rPr lang="en-US" sz="1100" dirty="0" smtClean="0"/>
              <a:t>Our method is unique in that it supports both infrastructure and application development projects. What makes an effective project methodology? Clearly defined objectives, action plans, and deliverables. Our methodology includes a seven phase process:</a:t>
            </a:r>
          </a:p>
          <a:p>
            <a:r>
              <a:rPr lang="en-US" sz="1000" dirty="0" smtClean="0"/>
              <a:t> </a:t>
            </a:r>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APPLICATION DEVELOPMENT SERVICES</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304800" y="914400"/>
            <a:ext cx="4572000" cy="2970044"/>
          </a:xfrm>
          <a:prstGeom prst="rect">
            <a:avLst/>
          </a:prstGeom>
          <a:noFill/>
        </p:spPr>
        <p:txBody>
          <a:bodyPr wrap="square" rtlCol="0">
            <a:spAutoFit/>
          </a:bodyPr>
          <a:lstStyle/>
          <a:p>
            <a:r>
              <a:rPr lang="en-US" sz="1100" dirty="0">
                <a:cs typeface="Tahoma" pitchFamily="34" charset="0"/>
              </a:rPr>
              <a:t> </a:t>
            </a:r>
          </a:p>
          <a:p>
            <a:r>
              <a:rPr lang="en-US" sz="1100" dirty="0">
                <a:cs typeface="Tahoma" pitchFamily="34" charset="0"/>
              </a:rPr>
              <a:t>Buchanan Technologies is an international IT professional services, consulting and outsourcing company founded in 1988. We have grown from our humble beginnings into a respected leader in the IT services segment. We offer end-to end technology solutions for clients.  We are committed to delivering cutting edge solutions and creating extremely satisfied customers. </a:t>
            </a:r>
          </a:p>
          <a:p>
            <a:r>
              <a:rPr lang="en-US" sz="1100" dirty="0">
                <a:cs typeface="Tahoma" pitchFamily="34" charset="0"/>
              </a:rPr>
              <a:t> </a:t>
            </a:r>
          </a:p>
          <a:p>
            <a:r>
              <a:rPr lang="en-US" sz="1100" dirty="0">
                <a:cs typeface="Tahoma" pitchFamily="34" charset="0"/>
              </a:rPr>
              <a:t>To deliver on this promise, the company employs hundreds of Subject Matter Experts (SMEs) assisting clients with services such as technology maturity assessments, remediation services, software selection and implementation, custom application development, e-commerce solutions and website development, network security management, project implementation, VOIP, Cisco services, and full-service outsourcing.</a:t>
            </a:r>
          </a:p>
          <a:p>
            <a:r>
              <a:rPr lang="en-US" sz="1100" dirty="0">
                <a:cs typeface="Tahoma" pitchFamily="34" charset="0"/>
              </a:rPr>
              <a:t> </a:t>
            </a:r>
          </a:p>
          <a:p>
            <a:r>
              <a:rPr lang="en-US" sz="1100" dirty="0">
                <a:cs typeface="Tahoma" pitchFamily="34" charset="0"/>
              </a:rPr>
              <a:t> </a:t>
            </a:r>
          </a:p>
          <a:p>
            <a:r>
              <a:rPr lang="en-US" sz="1100" dirty="0">
                <a:cs typeface="Tahoma" pitchFamily="34" charset="0"/>
              </a:rPr>
              <a:t> </a:t>
            </a:r>
          </a:p>
          <a:p>
            <a:endParaRPr lang="en-US" sz="1100" dirty="0">
              <a:cs typeface="Tahoma" pitchFamily="34" charset="0"/>
            </a:endParaRPr>
          </a:p>
        </p:txBody>
      </p:sp>
      <p:sp>
        <p:nvSpPr>
          <p:cNvPr id="2050" name="Rectangle 2"/>
          <p:cNvSpPr>
            <a:spLocks noChangeArrowheads="1"/>
          </p:cNvSpPr>
          <p:nvPr/>
        </p:nvSpPr>
        <p:spPr bwMode="auto">
          <a:xfrm>
            <a:off x="0" y="0"/>
            <a:ext cx="9144000" cy="914400"/>
          </a:xfrm>
          <a:prstGeom prst="rect">
            <a:avLst/>
          </a:prstGeom>
          <a:solidFill>
            <a:srgbClr val="E7E7E7"/>
          </a:solidFill>
          <a:ln w="9525" algn="in">
            <a:solidFill>
              <a:srgbClr val="E7E7E7"/>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A69B2"/>
                </a:solidFill>
                <a:effectLst/>
                <a:latin typeface="Tw Cen MT Condensed Extra Bold" pitchFamily="34" charset="0"/>
              </a:rPr>
              <a:t>ABOUT BUCHANAN TECHNOLOGIES</a:t>
            </a:r>
            <a:endParaRPr kumimoji="0" lang="en-US" sz="1800" b="0" i="0" u="none" strike="noStrike" cap="none" normalizeH="0" baseline="0" smtClean="0">
              <a:ln>
                <a:noFill/>
              </a:ln>
              <a:solidFill>
                <a:schemeClr val="tx1"/>
              </a:solidFill>
              <a:effectLst/>
              <a:latin typeface="Arial" pitchFamily="34" charset="0"/>
            </a:endParaRPr>
          </a:p>
        </p:txBody>
      </p:sp>
      <p:sp>
        <p:nvSpPr>
          <p:cNvPr id="2052" name="AutoShape 4"/>
          <p:cNvSpPr>
            <a:spLocks noChangeArrowheads="1"/>
          </p:cNvSpPr>
          <p:nvPr/>
        </p:nvSpPr>
        <p:spPr bwMode="auto">
          <a:xfrm>
            <a:off x="5334000" y="1447800"/>
            <a:ext cx="2971800" cy="1219200"/>
          </a:xfrm>
          <a:prstGeom prst="bracketPair">
            <a:avLst>
              <a:gd name="adj" fmla="val 16667"/>
            </a:avLst>
          </a:prstGeom>
          <a:solidFill>
            <a:srgbClr val="FFFFFF"/>
          </a:solidFill>
          <a:ln w="9525" algn="ctr">
            <a:solidFill>
              <a:srgbClr val="0A69B2"/>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A69B2"/>
                </a:solidFill>
                <a:effectLst/>
                <a:latin typeface="+mj-lt"/>
              </a:rPr>
              <a:t>Buchanan Technologies employs the best and brightest in the technology field, backs them up with proven processes, and maintains an overall focus on the business relationship we have with our clients. </a:t>
            </a:r>
            <a:endParaRPr kumimoji="0" lang="en-US" sz="1600" b="0" i="0" u="none" strike="noStrike" cap="none" normalizeH="0" baseline="0" dirty="0" smtClean="0">
              <a:ln>
                <a:noFill/>
              </a:ln>
              <a:solidFill>
                <a:schemeClr val="tx1"/>
              </a:solidFill>
              <a:effectLst/>
              <a:latin typeface="+mj-lt"/>
            </a:endParaRPr>
          </a:p>
        </p:txBody>
      </p:sp>
      <p:sp>
        <p:nvSpPr>
          <p:cNvPr id="2053" name="Text Box 5"/>
          <p:cNvSpPr txBox="1">
            <a:spLocks noChangeArrowheads="1"/>
          </p:cNvSpPr>
          <p:nvPr/>
        </p:nvSpPr>
        <p:spPr bwMode="auto">
          <a:xfrm>
            <a:off x="4419600" y="3429000"/>
            <a:ext cx="4286250" cy="457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rPr>
              <a:t>Our clients range from local and regional companies to large scale global enterprises. </a:t>
            </a:r>
            <a:r>
              <a:rPr kumimoji="0" lang="en-US" sz="1100" b="0" i="0" u="none" strike="noStrike" cap="none" normalizeH="0" baseline="0" dirty="0" smtClean="0">
                <a:ln>
                  <a:noFill/>
                </a:ln>
                <a:solidFill>
                  <a:srgbClr val="333333"/>
                </a:solidFill>
                <a:effectLst/>
              </a:rPr>
              <a:t>We provide the perfect combination of people, process, and technology. </a:t>
            </a:r>
            <a:r>
              <a:rPr kumimoji="0" lang="en-US" sz="1100" b="0" i="0" u="none" strike="noStrike" cap="none" normalizeH="0" baseline="0" dirty="0" smtClean="0">
                <a:ln>
                  <a:noFill/>
                </a:ln>
                <a:solidFill>
                  <a:srgbClr val="000000"/>
                </a:solidFill>
                <a:effectLst/>
              </a:rPr>
              <a:t>Ask us for references. You’ll find our customers stay with us, because we deliver results and stand behind our work. Through detailed reporting, professional best practices, and guaranteed service levels, Buchanan Technologies continues to grow and enjoy lasting relationships with its customers.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rPr>
              <a:t>We have regional offices in the US, Canada, Europe, and Asia along with an extensive network of local affiliates in almost every city in North America. This enables us to deliver our services anywhere our clients are located. At the heart of our success is the practice of working closely with our clients to provide creative, strategic, and development services that assist them in meeting their business objectives.</a:t>
            </a:r>
            <a:endParaRPr kumimoji="0" lang="en-US" sz="1100" b="0" i="0" u="none" strike="noStrike" cap="none" normalizeH="0" baseline="0" dirty="0" smtClean="0">
              <a:ln>
                <a:noFill/>
              </a:ln>
              <a:solidFill>
                <a:schemeClr val="tx1"/>
              </a:solidFill>
              <a:effectLst/>
            </a:endParaRPr>
          </a:p>
        </p:txBody>
      </p:sp>
      <p:pic>
        <p:nvPicPr>
          <p:cNvPr id="2054" name="Picture 6" descr="shutterstock_33244513"/>
          <p:cNvPicPr>
            <a:picLocks noChangeAspect="1" noChangeArrowheads="1"/>
          </p:cNvPicPr>
          <p:nvPr/>
        </p:nvPicPr>
        <p:blipFill>
          <a:blip r:embed="rId4" cstate="print"/>
          <a:srcRect/>
          <a:stretch>
            <a:fillRect/>
          </a:stretch>
        </p:blipFill>
        <p:spPr bwMode="auto">
          <a:xfrm>
            <a:off x="0" y="3200400"/>
            <a:ext cx="3962400" cy="29718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0"/>
            <a:ext cx="8686800" cy="6093976"/>
          </a:xfrm>
          <a:prstGeom prst="rect">
            <a:avLst/>
          </a:prstGeom>
          <a:noFill/>
        </p:spPr>
        <p:txBody>
          <a:bodyPr wrap="square" numCol="2" spcCol="457200" rtlCol="0">
            <a:spAutoFit/>
          </a:bodyPr>
          <a:lstStyle/>
          <a:p>
            <a:r>
              <a:rPr lang="en-US" sz="1100" dirty="0" smtClean="0"/>
              <a:t>Our certified professionals work with you on implementing the appropriate processes, technologies and staff to meet specific business requirements.  Using industry proven methodologies and support tools, we give you a foundation for your mission critical applications.  We guarantee a robust delivery model and cost-effective monitoring and management by leveraging our people, processes and technologies.</a:t>
            </a:r>
          </a:p>
          <a:p>
            <a:r>
              <a:rPr lang="en-US" sz="1100" dirty="0" smtClean="0"/>
              <a:t> </a:t>
            </a:r>
          </a:p>
          <a:p>
            <a:r>
              <a:rPr lang="en-US" sz="1100" dirty="0" smtClean="0"/>
              <a:t>Our networking solutions provide advanced networking features while controlling costs by utilizing the most current technology combined with best practices in the areas of routing and switching, IP Telephony, and network security.</a:t>
            </a:r>
          </a:p>
          <a:p>
            <a:endParaRPr lang="en-US" sz="1200" dirty="0" smtClean="0"/>
          </a:p>
          <a:p>
            <a:r>
              <a:rPr lang="en-US" sz="1400" b="1" dirty="0" smtClean="0">
                <a:solidFill>
                  <a:srgbClr val="0A6BB2"/>
                </a:solidFill>
              </a:rPr>
              <a:t>Core foundations for essential infrastructure management</a:t>
            </a:r>
            <a:endParaRPr lang="en-US" sz="1400" dirty="0" smtClean="0">
              <a:solidFill>
                <a:srgbClr val="0A6BB2"/>
              </a:solidFill>
            </a:endParaRPr>
          </a:p>
          <a:p>
            <a:r>
              <a:rPr lang="en-US" sz="1100" dirty="0" smtClean="0"/>
              <a:t>Buchanan Technologies builds its clients’ infrastructure designs using industry standard platforms.  Ask us for information on these key services. </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r>
              <a:rPr lang="en-US" sz="1400" b="1" dirty="0" smtClean="0">
                <a:solidFill>
                  <a:srgbClr val="0A6BB2"/>
                </a:solidFill>
              </a:rPr>
              <a:t>Monitoring and Management for constantly changing environments</a:t>
            </a:r>
            <a:r>
              <a:rPr lang="en-US" sz="1200" b="1" dirty="0" smtClean="0"/>
              <a:t/>
            </a:r>
            <a:br>
              <a:rPr lang="en-US" sz="1200" b="1" dirty="0" smtClean="0"/>
            </a:br>
            <a:r>
              <a:rPr lang="en-US" sz="1100" dirty="0" smtClean="0"/>
              <a:t>Rely on our team of network professionals to monitor and respond to issues that arise within your infrastructure. Remote and onsite support assures availability and gives you advance notification of changing capacity and utilization requirements. </a:t>
            </a:r>
          </a:p>
          <a:p>
            <a:r>
              <a:rPr lang="en-US" sz="1100" dirty="0" smtClean="0"/>
              <a:t> </a:t>
            </a:r>
          </a:p>
          <a:p>
            <a:r>
              <a:rPr lang="en-US" sz="1100" dirty="0" smtClean="0"/>
              <a:t>Our networking solutions provide advanced networking features while controlling costs by utilizing the most current technology including third-party monitoring applications.</a:t>
            </a:r>
          </a:p>
          <a:p>
            <a:r>
              <a:rPr lang="en-US" sz="1050" b="1" dirty="0" smtClean="0"/>
              <a:t> </a:t>
            </a:r>
            <a:endParaRPr lang="en-US" sz="1050" dirty="0" smtClean="0"/>
          </a:p>
          <a:p>
            <a:r>
              <a:rPr lang="en-US" sz="1400" b="1" dirty="0" smtClean="0">
                <a:solidFill>
                  <a:srgbClr val="0A6BB2"/>
                </a:solidFill>
              </a:rPr>
              <a:t>Storage solutions to keep valuable data safe and available</a:t>
            </a:r>
            <a:endParaRPr lang="en-US" sz="1400" dirty="0" smtClean="0">
              <a:solidFill>
                <a:srgbClr val="0A6BB2"/>
              </a:solidFill>
            </a:endParaRPr>
          </a:p>
          <a:p>
            <a:r>
              <a:rPr lang="en-US" sz="1100" dirty="0" smtClean="0"/>
              <a:t>Your business needs cost-effective storage solutions that easily permit you to address backup, recovery, assessments, architecture, archiving, and risk management. Buchanan Technologies offers storage services that give you stress-free solutions with dramatic cost reductions. </a:t>
            </a:r>
          </a:p>
          <a:p>
            <a:r>
              <a:rPr lang="en-US" sz="1100" dirty="0" smtClean="0"/>
              <a:t> </a:t>
            </a:r>
          </a:p>
          <a:p>
            <a:pPr marL="117475" indent="-117475">
              <a:buFont typeface="Arial" pitchFamily="34" charset="0"/>
              <a:buChar char="•"/>
            </a:pPr>
            <a:r>
              <a:rPr lang="en-US" sz="1100" dirty="0" smtClean="0"/>
              <a:t>Backup &amp; recovery solutions</a:t>
            </a:r>
          </a:p>
          <a:p>
            <a:pPr marL="117475" indent="-117475">
              <a:buFont typeface="Arial" pitchFamily="34" charset="0"/>
              <a:buChar char="•"/>
            </a:pPr>
            <a:r>
              <a:rPr lang="en-US" sz="1100" dirty="0" smtClean="0"/>
              <a:t>Storage assessment</a:t>
            </a:r>
          </a:p>
          <a:p>
            <a:pPr marL="117475" indent="-117475">
              <a:buFont typeface="Arial" pitchFamily="34" charset="0"/>
              <a:buChar char="•"/>
            </a:pPr>
            <a:r>
              <a:rPr lang="en-US" sz="1100" dirty="0" smtClean="0"/>
              <a:t>Storage architecture</a:t>
            </a:r>
            <a:r>
              <a:rPr lang="en-US" sz="1100" b="1" dirty="0" smtClean="0"/>
              <a:t> </a:t>
            </a:r>
            <a:r>
              <a:rPr lang="en-US" sz="1100" dirty="0" smtClean="0"/>
              <a:t>and planning</a:t>
            </a:r>
          </a:p>
          <a:p>
            <a:r>
              <a:rPr lang="en-US" sz="1200" dirty="0" smtClean="0"/>
              <a:t> </a:t>
            </a:r>
          </a:p>
          <a:p>
            <a:endParaRPr lang="en-US" sz="1200" dirty="0" smtClean="0"/>
          </a:p>
          <a:p>
            <a:endParaRPr lang="en-US" sz="1200" dirty="0" smtClean="0"/>
          </a:p>
          <a:p>
            <a:endParaRPr lang="en-US" sz="1200" dirty="0" smtClean="0"/>
          </a:p>
          <a:p>
            <a:r>
              <a:rPr lang="en-US" sz="1200" dirty="0" smtClean="0"/>
              <a:t> </a:t>
            </a:r>
          </a:p>
          <a:p>
            <a:endParaRPr lang="en-US" sz="1200" dirty="0" smtClean="0"/>
          </a:p>
          <a:p>
            <a:r>
              <a:rPr lang="en-US" sz="1200" dirty="0" smtClean="0"/>
              <a:t> </a:t>
            </a:r>
            <a:endParaRPr lang="en-US" sz="12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INFRASTRUCTURE SERVICES</a:t>
            </a:r>
            <a:endParaRPr kumimoji="0" lang="en-US" sz="1800" b="0" i="0" u="none" strike="noStrike" cap="none" normalizeH="0" baseline="0" dirty="0" smtClean="0">
              <a:ln>
                <a:noFill/>
              </a:ln>
              <a:solidFill>
                <a:schemeClr val="bg1"/>
              </a:solidFill>
              <a:effectLst/>
              <a:latin typeface="Arial" pitchFamily="34" charset="0"/>
            </a:endParaRPr>
          </a:p>
        </p:txBody>
      </p:sp>
      <p:sp>
        <p:nvSpPr>
          <p:cNvPr id="15361" name="Rectangle 1"/>
          <p:cNvSpPr>
            <a:spLocks noChangeArrowheads="1"/>
          </p:cNvSpPr>
          <p:nvPr/>
        </p:nvSpPr>
        <p:spPr bwMode="auto">
          <a:xfrm>
            <a:off x="228600" y="4158749"/>
            <a:ext cx="4038600" cy="2546851"/>
          </a:xfrm>
          <a:prstGeom prst="rect">
            <a:avLst/>
          </a:prstGeom>
          <a:noFill/>
          <a:ln w="9525">
            <a:noFill/>
            <a:miter lim="800000"/>
            <a:headEnd/>
            <a:tailEnd/>
          </a:ln>
          <a:effectLst/>
        </p:spPr>
        <p:txBody>
          <a:bodyPr vert="horz" wrap="square" lIns="0" tIns="0" rIns="0" bIns="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Directory Services</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Active Directory</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err="1" smtClean="0">
                <a:ln>
                  <a:noFill/>
                </a:ln>
                <a:solidFill>
                  <a:srgbClr val="000000"/>
                </a:solidFill>
                <a:effectLst/>
                <a:latin typeface="+mj-lt"/>
              </a:rPr>
              <a:t>eDirectory</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 </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Identity Management</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Single Sign-On Products</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 </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Virtualization </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Hyper-V</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err="1" smtClean="0">
                <a:ln>
                  <a:noFill/>
                </a:ln>
                <a:solidFill>
                  <a:srgbClr val="000000"/>
                </a:solidFill>
                <a:effectLst/>
                <a:latin typeface="+mj-lt"/>
              </a:rPr>
              <a:t>VMWare</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 Citrix/</a:t>
            </a:r>
            <a:r>
              <a:rPr kumimoji="0" lang="en-US" sz="1100" b="0" i="0" u="none" strike="noStrike" cap="none" normalizeH="0" baseline="0" dirty="0" err="1" smtClean="0">
                <a:ln>
                  <a:noFill/>
                </a:ln>
                <a:solidFill>
                  <a:srgbClr val="000000"/>
                </a:solidFill>
                <a:effectLst/>
                <a:latin typeface="+mj-lt"/>
              </a:rPr>
              <a:t>Xenserver</a:t>
            </a: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smtClean="0">
              <a:solidFill>
                <a:srgbClr val="000000"/>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smtClean="0">
              <a:solidFill>
                <a:srgbClr val="000000"/>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 </a:t>
            </a:r>
            <a:r>
              <a:rPr kumimoji="0" lang="en-US" sz="1100" b="1" i="0" u="none" strike="noStrike" cap="none" normalizeH="0" baseline="0" dirty="0" smtClean="0">
                <a:ln>
                  <a:noFill/>
                </a:ln>
                <a:solidFill>
                  <a:srgbClr val="000000"/>
                </a:solidFill>
                <a:effectLst/>
                <a:latin typeface="+mj-lt"/>
              </a:rPr>
              <a:t>Routing and Switching</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Cisco</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Juniper</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 </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mj-lt"/>
              </a:rPr>
              <a:t>Server Platforms</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Linux</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Microsoft</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AS 400</a:t>
            </a:r>
            <a:endParaRPr kumimoji="0" lang="en-US" sz="1050" b="0" i="0" u="none" strike="noStrike" cap="none" normalizeH="0" baseline="0" dirty="0" smtClean="0">
              <a:ln>
                <a:noFill/>
              </a:ln>
              <a:solidFill>
                <a:schemeClr val="tx1"/>
              </a:solidFill>
              <a:effectLst/>
              <a:latin typeface="+mj-lt"/>
            </a:endParaRPr>
          </a:p>
          <a:p>
            <a:pPr marL="117475" marR="0" lvl="0" indent="-117475"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mj-lt"/>
              </a:rPr>
              <a:t>3270 Mainframe</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j-lt"/>
              </a:rPr>
              <a:t> </a:t>
            </a:r>
            <a:endParaRPr kumimoji="0" lang="en-US" sz="105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 </a:t>
            </a:r>
            <a:endParaRPr kumimoji="0" lang="en-US"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 </a:t>
            </a:r>
            <a:endParaRPr kumimoji="0" lang="en-US"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 </a:t>
            </a:r>
            <a:endParaRPr kumimoji="0" lang="en-US" sz="9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 </a:t>
            </a:r>
            <a:endParaRPr kumimoji="0" lang="en-US" sz="1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0"/>
            <a:ext cx="8686800" cy="4416594"/>
          </a:xfrm>
          <a:prstGeom prst="rect">
            <a:avLst/>
          </a:prstGeom>
          <a:noFill/>
        </p:spPr>
        <p:txBody>
          <a:bodyPr wrap="square" numCol="2" spcCol="457200" rtlCol="0">
            <a:spAutoFit/>
          </a:bodyPr>
          <a:lstStyle/>
          <a:p>
            <a:r>
              <a:rPr lang="en-US" sz="1400" b="1" dirty="0" smtClean="0">
                <a:solidFill>
                  <a:srgbClr val="0A6BB2"/>
                </a:solidFill>
              </a:rPr>
              <a:t>Switching &amp; Routing</a:t>
            </a:r>
            <a:endParaRPr lang="en-US" sz="1400" dirty="0" smtClean="0">
              <a:solidFill>
                <a:srgbClr val="0A6BB2"/>
              </a:solidFill>
            </a:endParaRPr>
          </a:p>
          <a:p>
            <a:r>
              <a:rPr lang="en-US" sz="1100" dirty="0" smtClean="0"/>
              <a:t>Buchanan Technologies’ Routing and Switching specialists have the proven skills and knowledge required to successfully install, configure, monitor, and support the advanced capabilities of  Cisco routing and switching solutions. Our specialists have specific expertise in:</a:t>
            </a:r>
          </a:p>
          <a:p>
            <a:r>
              <a:rPr lang="en-US" sz="1100" dirty="0" smtClean="0"/>
              <a:t> </a:t>
            </a:r>
          </a:p>
          <a:p>
            <a:pPr marL="117475" indent="-117475">
              <a:buFont typeface="Arial" pitchFamily="34" charset="0"/>
              <a:buChar char="•"/>
            </a:pPr>
            <a:r>
              <a:rPr lang="en-US" sz="1100" dirty="0" smtClean="0"/>
              <a:t>Routers</a:t>
            </a:r>
          </a:p>
          <a:p>
            <a:pPr marL="117475" indent="-117475">
              <a:buFont typeface="Arial" pitchFamily="34" charset="0"/>
              <a:buChar char="•"/>
            </a:pPr>
            <a:r>
              <a:rPr lang="en-US" sz="1100" dirty="0" smtClean="0"/>
              <a:t>Switches</a:t>
            </a:r>
          </a:p>
          <a:p>
            <a:pPr marL="117475" indent="-117475">
              <a:buFont typeface="Arial" pitchFamily="34" charset="0"/>
              <a:buChar char="•"/>
            </a:pPr>
            <a:r>
              <a:rPr lang="en-US" sz="1100" dirty="0" smtClean="0"/>
              <a:t>Wireless</a:t>
            </a:r>
          </a:p>
          <a:p>
            <a:pPr marL="117475" indent="-117475">
              <a:buFont typeface="Arial" pitchFamily="34" charset="0"/>
              <a:buChar char="•"/>
            </a:pPr>
            <a:r>
              <a:rPr lang="en-US" sz="1100" dirty="0" err="1" smtClean="0"/>
              <a:t>CiscoWorks</a:t>
            </a:r>
            <a:endParaRPr lang="en-US" sz="1100" dirty="0" smtClean="0"/>
          </a:p>
          <a:p>
            <a:pPr marL="117475" indent="-117475">
              <a:buFont typeface="Arial" pitchFamily="34" charset="0"/>
              <a:buChar char="•"/>
            </a:pPr>
            <a:r>
              <a:rPr lang="en-US" sz="1100" dirty="0" smtClean="0"/>
              <a:t>WAN optimization</a:t>
            </a:r>
          </a:p>
          <a:p>
            <a:pPr marL="117475" indent="-117475">
              <a:buFont typeface="Arial" pitchFamily="34" charset="0"/>
              <a:buChar char="•"/>
            </a:pPr>
            <a:r>
              <a:rPr lang="en-US" sz="1100" dirty="0" smtClean="0"/>
              <a:t>Security</a:t>
            </a:r>
          </a:p>
          <a:p>
            <a:pPr marL="117475" indent="-117475">
              <a:buFont typeface="Arial" pitchFamily="34" charset="0"/>
              <a:buChar char="•"/>
            </a:pPr>
            <a:r>
              <a:rPr lang="en-US" sz="1100" dirty="0" smtClean="0"/>
              <a:t>VOIP</a:t>
            </a:r>
          </a:p>
          <a:p>
            <a:pPr marL="117475" indent="-117475">
              <a:buFont typeface="Arial" pitchFamily="34" charset="0"/>
              <a:buChar char="•"/>
            </a:pPr>
            <a:r>
              <a:rPr lang="en-US" sz="1100" dirty="0" smtClean="0"/>
              <a:t>Call Manager</a:t>
            </a:r>
          </a:p>
          <a:p>
            <a:r>
              <a:rPr lang="en-US" sz="1000" dirty="0" smtClean="0"/>
              <a:t> </a:t>
            </a:r>
          </a:p>
          <a:p>
            <a:r>
              <a:rPr lang="en-US" sz="1400" b="1" dirty="0" smtClean="0">
                <a:solidFill>
                  <a:srgbClr val="0A6BB2"/>
                </a:solidFill>
              </a:rPr>
              <a:t>Messaging to keep your enterprise connected </a:t>
            </a:r>
            <a:endParaRPr lang="en-US" sz="1400" dirty="0" smtClean="0">
              <a:solidFill>
                <a:srgbClr val="0A6BB2"/>
              </a:solidFill>
            </a:endParaRPr>
          </a:p>
          <a:p>
            <a:r>
              <a:rPr lang="en-US" sz="1100" dirty="0" smtClean="0"/>
              <a:t>Communication is the key to personal and business success. Effective and dependable communication through email and other sources is a vital factor in both employee and customer relations. Buchanan's Messaging services employ state-of-the-industry solutions across existing and emerging platforms, including:</a:t>
            </a:r>
          </a:p>
          <a:p>
            <a:r>
              <a:rPr lang="en-US" sz="1100" dirty="0" smtClean="0"/>
              <a:t> </a:t>
            </a:r>
          </a:p>
          <a:p>
            <a:pPr>
              <a:buFont typeface="Arial" pitchFamily="34" charset="0"/>
              <a:buChar char="•"/>
            </a:pPr>
            <a:r>
              <a:rPr lang="en-US" sz="1100" dirty="0" smtClean="0"/>
              <a:t>  Exchange, Notes, </a:t>
            </a:r>
            <a:r>
              <a:rPr lang="en-US" sz="1100" dirty="0" err="1" smtClean="0"/>
              <a:t>Groupewise</a:t>
            </a:r>
            <a:r>
              <a:rPr lang="en-US" sz="1100" dirty="0" smtClean="0"/>
              <a:t>, Open Source</a:t>
            </a:r>
          </a:p>
          <a:p>
            <a:pPr>
              <a:buFont typeface="Arial" pitchFamily="34" charset="0"/>
              <a:buChar char="•"/>
            </a:pPr>
            <a:r>
              <a:rPr lang="en-US" sz="1100" dirty="0" smtClean="0"/>
              <a:t>  Unified Messaging: OCS/LCS, CUP</a:t>
            </a:r>
          </a:p>
          <a:p>
            <a:pPr>
              <a:buFont typeface="Arial" pitchFamily="34" charset="0"/>
              <a:buChar char="•"/>
            </a:pPr>
            <a:r>
              <a:rPr lang="en-US" sz="1100" dirty="0" smtClean="0"/>
              <a:t>  </a:t>
            </a:r>
            <a:r>
              <a:rPr lang="en-US" sz="1100" dirty="0" err="1" smtClean="0"/>
              <a:t>Sharepoint</a:t>
            </a:r>
            <a:endParaRPr lang="en-US" sz="1100" dirty="0" smtClean="0"/>
          </a:p>
          <a:p>
            <a:r>
              <a:rPr lang="en-US" sz="1000" dirty="0" smtClean="0"/>
              <a:t> </a:t>
            </a:r>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INFRASTRUCTURE SERVICES</a:t>
            </a:r>
            <a:endParaRPr kumimoji="0" lang="en-US" sz="1800" b="0" i="0" u="none" strike="noStrike" cap="none" normalizeH="0" baseline="0" dirty="0" smtClean="0">
              <a:ln>
                <a:noFill/>
              </a:ln>
              <a:solidFill>
                <a:schemeClr val="bg1"/>
              </a:solidFill>
              <a:effectLst/>
              <a:latin typeface="Arial" pitchFamily="34" charset="0"/>
            </a:endParaRPr>
          </a:p>
        </p:txBody>
      </p:sp>
      <p:pic>
        <p:nvPicPr>
          <p:cNvPr id="40962" name="Picture 2"/>
          <p:cNvPicPr>
            <a:picLocks noChangeAspect="1" noChangeArrowheads="1"/>
          </p:cNvPicPr>
          <p:nvPr/>
        </p:nvPicPr>
        <p:blipFill>
          <a:blip r:embed="rId3" cstate="print"/>
          <a:srcRect/>
          <a:stretch>
            <a:fillRect/>
          </a:stretch>
        </p:blipFill>
        <p:spPr bwMode="auto">
          <a:xfrm>
            <a:off x="4495800" y="1295400"/>
            <a:ext cx="4438919" cy="35814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sp>
        <p:nvSpPr>
          <p:cNvPr id="7" name="TextBox 6"/>
          <p:cNvSpPr txBox="1"/>
          <p:nvPr/>
        </p:nvSpPr>
        <p:spPr>
          <a:xfrm>
            <a:off x="152400" y="838201"/>
            <a:ext cx="8686800" cy="4952999"/>
          </a:xfrm>
          <a:prstGeom prst="rect">
            <a:avLst/>
          </a:prstGeom>
          <a:noFill/>
        </p:spPr>
        <p:txBody>
          <a:bodyPr wrap="square" numCol="2" spcCol="457200" rtlCol="0">
            <a:spAutoFit/>
          </a:bodyPr>
          <a:lstStyle/>
          <a:p>
            <a:r>
              <a:rPr lang="en-US" sz="1000" dirty="0" smtClean="0"/>
              <a:t>Buchanan Technologies’ Managed Services provides clients with IT Management Services that lead to increased security and stability while lowering the cost of system maintenance and administration. </a:t>
            </a:r>
          </a:p>
          <a:p>
            <a:r>
              <a:rPr lang="en-US" sz="1000" dirty="0" smtClean="0"/>
              <a:t> </a:t>
            </a:r>
          </a:p>
          <a:p>
            <a:r>
              <a:rPr lang="en-US" sz="1000" dirty="0" smtClean="0"/>
              <a:t>By leveraging 22 years of IT consulting expertise and robust operational efficiency model, Buchanan Technologies will provide a high level support and availability by managing your networked equipment and applications.  Buchanan enables customers to focus on strategic activities rather than device support.  In addition, establishing a partnership with Buchanan will allow you to pay only for the support services that are </a:t>
            </a:r>
            <a:r>
              <a:rPr lang="en-US" sz="1000" i="1" dirty="0" smtClean="0"/>
              <a:t>really </a:t>
            </a:r>
            <a:r>
              <a:rPr lang="en-US" sz="1000" dirty="0" smtClean="0"/>
              <a:t>needed, which enables personnel and financial resources to focus on core business initiatives.</a:t>
            </a:r>
          </a:p>
          <a:p>
            <a:r>
              <a:rPr lang="en-US" sz="1000" dirty="0" smtClean="0"/>
              <a:t>Our proactive management of operations ensures issues which arise are quickly resolved, ensuring uptime and end-user satisfaction are enhanced.</a:t>
            </a:r>
          </a:p>
          <a:p>
            <a:endParaRPr lang="en-US" sz="1000" dirty="0" smtClean="0"/>
          </a:p>
          <a:p>
            <a:r>
              <a:rPr lang="en-US" sz="1400" b="1" dirty="0" smtClean="0">
                <a:solidFill>
                  <a:srgbClr val="0A6BB2"/>
                </a:solidFill>
              </a:rPr>
              <a:t>Buchanan’s Managed Services</a:t>
            </a:r>
            <a:endParaRPr lang="en-US" sz="1400" dirty="0" smtClean="0">
              <a:solidFill>
                <a:srgbClr val="0A6BB2"/>
              </a:solidFill>
            </a:endParaRPr>
          </a:p>
          <a:p>
            <a:pPr marL="117475" indent="-117475">
              <a:buFont typeface="Arial" pitchFamily="34" charset="0"/>
              <a:buChar char="•"/>
            </a:pPr>
            <a:r>
              <a:rPr lang="en-US" sz="1000" dirty="0" smtClean="0"/>
              <a:t>  24 x 7 x 365 Helpdesk Support </a:t>
            </a:r>
          </a:p>
          <a:p>
            <a:pPr marL="117475" indent="-117475">
              <a:buFont typeface="Arial" pitchFamily="34" charset="0"/>
              <a:buChar char="•"/>
            </a:pPr>
            <a:r>
              <a:rPr lang="en-US" sz="1000" dirty="0" smtClean="0"/>
              <a:t>  Desktop &amp;  Network Security Solutions </a:t>
            </a:r>
          </a:p>
          <a:p>
            <a:pPr marL="117475" indent="-117475">
              <a:buFont typeface="Arial" pitchFamily="34" charset="0"/>
              <a:buChar char="•"/>
            </a:pPr>
            <a:r>
              <a:rPr lang="en-US" sz="1000" dirty="0" smtClean="0"/>
              <a:t>  Hardware and Software Installation; Lifecycle Management </a:t>
            </a:r>
          </a:p>
          <a:p>
            <a:pPr marL="117475" indent="-117475">
              <a:buFont typeface="Arial" pitchFamily="34" charset="0"/>
              <a:buChar char="•"/>
            </a:pPr>
            <a:r>
              <a:rPr lang="en-US" sz="1000" dirty="0" smtClean="0"/>
              <a:t>  Remote Desktop Management </a:t>
            </a:r>
          </a:p>
          <a:p>
            <a:pPr marL="117475" indent="-117475">
              <a:buFont typeface="Arial" pitchFamily="34" charset="0"/>
              <a:buChar char="•"/>
            </a:pPr>
            <a:r>
              <a:rPr lang="en-US" sz="1000" dirty="0" smtClean="0"/>
              <a:t>  Onsite Support Services </a:t>
            </a:r>
          </a:p>
          <a:p>
            <a:pPr marL="117475" indent="-117475">
              <a:buFont typeface="Arial" pitchFamily="34" charset="0"/>
              <a:buChar char="•"/>
            </a:pPr>
            <a:r>
              <a:rPr lang="en-US" sz="1000" dirty="0" smtClean="0"/>
              <a:t>  Managed Print Services </a:t>
            </a:r>
          </a:p>
          <a:p>
            <a:pPr marL="117475" indent="-117475">
              <a:buFont typeface="Arial" pitchFamily="34" charset="0"/>
              <a:buChar char="•"/>
            </a:pPr>
            <a:r>
              <a:rPr lang="en-US" sz="1000" dirty="0" smtClean="0"/>
              <a:t>  Hardware Asset Management </a:t>
            </a:r>
          </a:p>
          <a:p>
            <a:pPr marL="117475" indent="-117475">
              <a:buFont typeface="Arial" pitchFamily="34" charset="0"/>
              <a:buChar char="•"/>
            </a:pPr>
            <a:r>
              <a:rPr lang="en-US" sz="1000" dirty="0" smtClean="0"/>
              <a:t>  Vendor Relationship Management</a:t>
            </a:r>
          </a:p>
          <a:p>
            <a:pPr marL="117475" indent="-117475">
              <a:buFont typeface="Arial" pitchFamily="34" charset="0"/>
              <a:buChar char="•"/>
            </a:pPr>
            <a:r>
              <a:rPr lang="en-US" sz="1000" dirty="0" smtClean="0"/>
              <a:t>  Infrastructure Management</a:t>
            </a:r>
          </a:p>
          <a:p>
            <a:pPr marL="117475" indent="-117475">
              <a:buFont typeface="Arial" pitchFamily="34" charset="0"/>
              <a:buChar char="•"/>
            </a:pPr>
            <a:r>
              <a:rPr lang="en-US" sz="1000" dirty="0" smtClean="0"/>
              <a:t>  Spam Protection</a:t>
            </a:r>
          </a:p>
          <a:p>
            <a:pPr marL="117475" indent="-117475">
              <a:buFont typeface="Arial" pitchFamily="34" charset="0"/>
              <a:buChar char="•"/>
            </a:pPr>
            <a:r>
              <a:rPr lang="en-US" sz="1000" dirty="0" smtClean="0"/>
              <a:t>  Data Protection and Backup</a:t>
            </a:r>
          </a:p>
          <a:p>
            <a:pPr marL="117475" indent="-117475">
              <a:buFont typeface="Arial" pitchFamily="34" charset="0"/>
              <a:buChar char="•"/>
            </a:pPr>
            <a:r>
              <a:rPr lang="en-US" sz="1000" dirty="0" smtClean="0"/>
              <a:t>  Security Patch Management</a:t>
            </a:r>
          </a:p>
          <a:p>
            <a:r>
              <a:rPr lang="en-US" sz="1000" dirty="0" smtClean="0"/>
              <a:t> </a:t>
            </a:r>
          </a:p>
          <a:p>
            <a:r>
              <a:rPr lang="en-US" sz="1000" dirty="0" smtClean="0"/>
              <a:t> </a:t>
            </a:r>
          </a:p>
          <a:p>
            <a:r>
              <a:rPr lang="en-US" sz="1000" dirty="0" smtClean="0"/>
              <a:t> </a:t>
            </a:r>
          </a:p>
          <a:p>
            <a:r>
              <a:rPr lang="en-US" sz="1000" dirty="0" smtClean="0"/>
              <a:t> </a:t>
            </a:r>
            <a:r>
              <a:rPr lang="en-US" sz="1400" b="1" dirty="0" smtClean="0">
                <a:solidFill>
                  <a:srgbClr val="0A6BB2"/>
                </a:solidFill>
              </a:rPr>
              <a:t>Benefits</a:t>
            </a:r>
            <a:endParaRPr lang="en-US" sz="1400" dirty="0" smtClean="0">
              <a:solidFill>
                <a:srgbClr val="0A6BB2"/>
              </a:solidFill>
            </a:endParaRPr>
          </a:p>
          <a:p>
            <a:pPr marL="117475" indent="-117475">
              <a:buFont typeface="Arial" pitchFamily="34" charset="0"/>
              <a:buChar char="•"/>
            </a:pPr>
            <a:r>
              <a:rPr lang="en-US" sz="1000" dirty="0" smtClean="0"/>
              <a:t>Relevant &amp; Timely IT Activity Reporting </a:t>
            </a:r>
          </a:p>
          <a:p>
            <a:pPr marL="117475" indent="-117475">
              <a:buFont typeface="Arial" pitchFamily="34" charset="0"/>
              <a:buChar char="•"/>
            </a:pPr>
            <a:r>
              <a:rPr lang="en-US" sz="1000" dirty="0" smtClean="0"/>
              <a:t>Remote Monitoring </a:t>
            </a:r>
          </a:p>
          <a:p>
            <a:pPr marL="117475" indent="-117475">
              <a:buFont typeface="Arial" pitchFamily="34" charset="0"/>
              <a:buChar char="•"/>
            </a:pPr>
            <a:r>
              <a:rPr lang="en-US" sz="1000" dirty="0" smtClean="0"/>
              <a:t>Proactive Maintenance and Monitoring on a 24x7x365 basis</a:t>
            </a:r>
          </a:p>
          <a:p>
            <a:pPr marL="117475" indent="-117475">
              <a:buFont typeface="Arial" pitchFamily="34" charset="0"/>
              <a:buChar char="•"/>
            </a:pPr>
            <a:r>
              <a:rPr lang="en-US" sz="1000" dirty="0" smtClean="0"/>
              <a:t>IT Depot &amp; Inventory Management </a:t>
            </a:r>
          </a:p>
          <a:p>
            <a:pPr marL="117475" indent="-117475">
              <a:buFont typeface="Arial" pitchFamily="34" charset="0"/>
              <a:buChar char="•"/>
            </a:pPr>
            <a:r>
              <a:rPr lang="en-US" sz="1000" dirty="0" smtClean="0"/>
              <a:t>Defined Service levels</a:t>
            </a:r>
          </a:p>
          <a:p>
            <a:pPr marL="117475" indent="-117475">
              <a:buFont typeface="Arial" pitchFamily="34" charset="0"/>
              <a:buChar char="•"/>
            </a:pPr>
            <a:r>
              <a:rPr lang="en-US" sz="1000" dirty="0" smtClean="0"/>
              <a:t>Break &amp; Fix - Certified Hardware Technicians </a:t>
            </a:r>
          </a:p>
          <a:p>
            <a:pPr marL="117475" indent="-117475">
              <a:buFont typeface="Arial" pitchFamily="34" charset="0"/>
              <a:buChar char="•"/>
            </a:pPr>
            <a:r>
              <a:rPr lang="en-US" sz="1000" dirty="0" smtClean="0"/>
              <a:t>Certified Warranty Claims </a:t>
            </a:r>
          </a:p>
          <a:p>
            <a:pPr marL="117475" indent="-117475">
              <a:buFont typeface="Arial" pitchFamily="34" charset="0"/>
              <a:buChar char="•"/>
            </a:pPr>
            <a:r>
              <a:rPr lang="en-US" sz="1000" dirty="0" smtClean="0"/>
              <a:t>Warranty approval and repair/replace process </a:t>
            </a:r>
          </a:p>
          <a:p>
            <a:pPr marL="117475" indent="-117475">
              <a:buFont typeface="Arial" pitchFamily="34" charset="0"/>
              <a:buChar char="•"/>
            </a:pPr>
            <a:r>
              <a:rPr lang="en-US" sz="1000" dirty="0" smtClean="0"/>
              <a:t>Fixed Costs</a:t>
            </a:r>
          </a:p>
          <a:p>
            <a:pPr marL="117475" indent="-117475">
              <a:buFont typeface="Arial" pitchFamily="34" charset="0"/>
              <a:buChar char="•"/>
            </a:pPr>
            <a:r>
              <a:rPr lang="en-US" sz="1000" dirty="0" smtClean="0"/>
              <a:t>Lower operational budgets providing stronger return on investment to the business</a:t>
            </a:r>
          </a:p>
          <a:p>
            <a:pPr marL="117475" indent="-117475">
              <a:buFont typeface="Arial" pitchFamily="34" charset="0"/>
              <a:buChar char="•"/>
            </a:pPr>
            <a:r>
              <a:rPr lang="en-US" sz="1000" dirty="0" smtClean="0"/>
              <a:t>Enhances uptime and infrastructure security and stability</a:t>
            </a:r>
          </a:p>
          <a:p>
            <a:pPr marL="117475" indent="-117475">
              <a:buFont typeface="Arial" pitchFamily="34" charset="0"/>
              <a:buChar char="•"/>
            </a:pPr>
            <a:r>
              <a:rPr lang="en-US" sz="1000" dirty="0" smtClean="0"/>
              <a:t>Provides proactive infrastructure at a fraction of the cost </a:t>
            </a:r>
          </a:p>
          <a:p>
            <a:pPr marL="117475" indent="-117475">
              <a:buFont typeface="Arial" pitchFamily="34" charset="0"/>
              <a:buChar char="•"/>
            </a:pPr>
            <a:r>
              <a:rPr lang="en-US" sz="1000" dirty="0" smtClean="0"/>
              <a:t>Enhances retention of senior technical talent by offloading redundant daily administration and operational tasks</a:t>
            </a:r>
          </a:p>
          <a:p>
            <a:pPr marL="117475" indent="-117475">
              <a:buFont typeface="Arial" pitchFamily="34" charset="0"/>
              <a:buChar char="•"/>
            </a:pPr>
            <a:r>
              <a:rPr lang="en-US" sz="1000" dirty="0" smtClean="0"/>
              <a:t>Ensures full time technical resources are able to focus on strategic areas  and technical direction rather than daily support-based activities</a:t>
            </a:r>
          </a:p>
          <a:p>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MANAGED SERVICES</a:t>
            </a:r>
            <a:endParaRPr kumimoji="0" lang="en-US" sz="1800" b="0" i="0" u="none" strike="noStrike" cap="none" normalizeH="0" baseline="0" dirty="0" smtClean="0">
              <a:ln>
                <a:noFill/>
              </a:ln>
              <a:solidFill>
                <a:schemeClr val="bg1"/>
              </a:solidFill>
              <a:effectLst/>
              <a:latin typeface="Arial" pitchFamily="34" charset="0"/>
            </a:endParaRPr>
          </a:p>
        </p:txBody>
      </p:sp>
      <p:grpSp>
        <p:nvGrpSpPr>
          <p:cNvPr id="14337" name="Group 1"/>
          <p:cNvGrpSpPr>
            <a:grpSpLocks/>
          </p:cNvGrpSpPr>
          <p:nvPr/>
        </p:nvGrpSpPr>
        <p:grpSpPr bwMode="auto">
          <a:xfrm>
            <a:off x="4724413" y="4000500"/>
            <a:ext cx="3200387" cy="2400300"/>
            <a:chOff x="105432108" y="111671100"/>
            <a:chExt cx="3810611" cy="2857500"/>
          </a:xfrm>
        </p:grpSpPr>
        <p:sp>
          <p:nvSpPr>
            <p:cNvPr id="14338" name="AutoShape 2"/>
            <p:cNvSpPr>
              <a:spLocks noChangeArrowheads="1"/>
            </p:cNvSpPr>
            <p:nvPr/>
          </p:nvSpPr>
          <p:spPr bwMode="auto">
            <a:xfrm>
              <a:off x="105432108" y="111671100"/>
              <a:ext cx="3810611" cy="2228850"/>
            </a:xfrm>
            <a:prstGeom prst="bracketPair">
              <a:avLst>
                <a:gd name="adj" fmla="val 16667"/>
              </a:avLst>
            </a:prstGeom>
            <a:noFill/>
            <a:ln w="9525" algn="ctr">
              <a:solidFill>
                <a:srgbClr val="0A69B2"/>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4339" name="Text Box 3"/>
            <p:cNvSpPr txBox="1">
              <a:spLocks noChangeArrowheads="1"/>
            </p:cNvSpPr>
            <p:nvPr/>
          </p:nvSpPr>
          <p:spPr bwMode="auto">
            <a:xfrm>
              <a:off x="105889369" y="111785400"/>
              <a:ext cx="3353350" cy="2743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A69B2"/>
                  </a:solidFill>
                  <a:effectLst/>
                  <a:latin typeface="+mj-lt"/>
                </a:rPr>
                <a:t>Supported Environments</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Desktop &amp; Server OS</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Exchange Server</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Blackberry servers</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SQL server</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SharePoint Server</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Citrix Infrastructure</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Backup Infrastructure</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000" b="0" i="0" u="none" strike="noStrike" cap="none" normalizeH="0" baseline="0" dirty="0" smtClean="0">
                  <a:ln>
                    <a:noFill/>
                  </a:ln>
                  <a:solidFill>
                    <a:srgbClr val="000000"/>
                  </a:solidFill>
                  <a:effectLst/>
                  <a:latin typeface="+mj-lt"/>
                </a:rPr>
                <a:t>Virtual Server Environments</a:t>
              </a:r>
              <a:endParaRPr kumimoji="0" lang="en-US" sz="1800" b="0" i="0" u="none" strike="noStrike" cap="none" normalizeH="0" baseline="0" dirty="0" smtClean="0">
                <a:ln>
                  <a:noFill/>
                </a:ln>
                <a:solidFill>
                  <a:schemeClr val="tx1"/>
                </a:solidFill>
                <a:effectLst/>
                <a:latin typeface="+mj-l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1"/>
            <a:ext cx="8686800" cy="5447645"/>
          </a:xfrm>
          <a:prstGeom prst="rect">
            <a:avLst/>
          </a:prstGeom>
          <a:noFill/>
        </p:spPr>
        <p:txBody>
          <a:bodyPr wrap="square" numCol="2" spcCol="457200" rtlCol="0">
            <a:spAutoFit/>
          </a:bodyPr>
          <a:lstStyle/>
          <a:p>
            <a:r>
              <a:rPr lang="en-US" sz="1000" dirty="0" smtClean="0"/>
              <a:t>Most organizations have dozens of printing devices scattered throughout one or multiple facilities.  Companies may be using a mix of models and manufacturers, including new machines as well as legacy devices based on old technology. The cost per page for each device may be known,  as well as what is spent on consumables and repair bills; but the immeasurable costs as a result of downtime, mishaps and maintenance on these devices can go unchecked, draining  profits and putting an unnecessary burden on employees and IT staff.</a:t>
            </a:r>
          </a:p>
          <a:p>
            <a:r>
              <a:rPr lang="en-US" sz="1000" dirty="0" smtClean="0"/>
              <a:t> </a:t>
            </a:r>
          </a:p>
          <a:p>
            <a:r>
              <a:rPr lang="en-US" sz="1000" dirty="0" smtClean="0"/>
              <a:t>Buchanan’s Managed Print Service can allow customers to focus on their core business and not the day-to-day management of printers, copiers, faxes, scanners and multi-function peripherals. With a managed print solution, companies can update and right-size the printer fleet to save internal resources and help reduce total cost of printing.</a:t>
            </a:r>
          </a:p>
          <a:p>
            <a:r>
              <a:rPr lang="en-US" sz="1000" dirty="0" smtClean="0"/>
              <a:t> </a:t>
            </a:r>
          </a:p>
          <a:p>
            <a:r>
              <a:rPr lang="en-US" sz="1000" dirty="0" smtClean="0"/>
              <a:t>Establishing a leaner, more fluid printing infrastructure will provide your organization with opportunities to improve productivity and increase cost efficiency. Buchanan’s Managed Print Services utilizes various tools, hosting technologies, and a dedicated support center to enable our customers to achieve outstanding results and reduce costs. Most companies have to manage multiple vendors, contracts, and service level agreements, which can be costly and complex. Buchanan’s Managed Print Services provides single point of contact and accountability, allowing  to gain control over a fragmented and decentralized imaging and printing environment. In addition, Buchanan’s Managed Print Services will focus on current asset infrastructure and apply proven methodologies and technologies to keep  internal business processes running at peak performance.</a:t>
            </a:r>
          </a:p>
          <a:p>
            <a:r>
              <a:rPr lang="en-US" sz="1000" dirty="0" smtClean="0"/>
              <a:t> </a:t>
            </a:r>
          </a:p>
          <a:p>
            <a:r>
              <a:rPr lang="en-US" sz="1000" dirty="0" smtClean="0"/>
              <a:t>Buchanan Technologies’ Managed Print also provides warranty response support and dispatches onsite Field Engineers for device maintenance and repair.</a:t>
            </a:r>
          </a:p>
          <a:p>
            <a:r>
              <a:rPr lang="en-US" sz="1000" dirty="0" smtClean="0"/>
              <a:t> </a:t>
            </a:r>
          </a:p>
          <a:p>
            <a:endParaRPr lang="en-US" sz="1000" dirty="0" smtClean="0"/>
          </a:p>
          <a:p>
            <a:endParaRPr lang="en-US" sz="1000" dirty="0" smtClean="0"/>
          </a:p>
          <a:p>
            <a:endParaRPr lang="en-US" sz="1000" dirty="0" smtClean="0"/>
          </a:p>
          <a:p>
            <a:r>
              <a:rPr lang="en-US" sz="1400" b="1" dirty="0" smtClean="0">
                <a:solidFill>
                  <a:srgbClr val="0A6BB2"/>
                </a:solidFill>
              </a:rPr>
              <a:t>Managed Print Program Features</a:t>
            </a:r>
            <a:endParaRPr lang="en-US" sz="1400" dirty="0" smtClean="0">
              <a:solidFill>
                <a:srgbClr val="0A6BB2"/>
              </a:solidFill>
            </a:endParaRPr>
          </a:p>
          <a:p>
            <a:pPr>
              <a:buFont typeface="Arial" pitchFamily="34" charset="0"/>
              <a:buChar char="•"/>
            </a:pPr>
            <a:r>
              <a:rPr lang="en-US" sz="1000" dirty="0" smtClean="0"/>
              <a:t>  Track printer assets regardless of the brand</a:t>
            </a:r>
          </a:p>
          <a:p>
            <a:pPr>
              <a:buFont typeface="Arial" pitchFamily="34" charset="0"/>
              <a:buChar char="•"/>
            </a:pPr>
            <a:r>
              <a:rPr lang="en-US" sz="1000" dirty="0" smtClean="0"/>
              <a:t>  Report volume usage by printer</a:t>
            </a:r>
          </a:p>
          <a:p>
            <a:pPr>
              <a:buFont typeface="Arial" pitchFamily="34" charset="0"/>
              <a:buChar char="•"/>
            </a:pPr>
            <a:r>
              <a:rPr lang="en-US" sz="1000" dirty="0" smtClean="0"/>
              <a:t>  Replenish consumables through automatic toner fulfillment</a:t>
            </a:r>
          </a:p>
          <a:p>
            <a:pPr>
              <a:buFont typeface="Arial" pitchFamily="34" charset="0"/>
              <a:buChar char="•"/>
            </a:pPr>
            <a:r>
              <a:rPr lang="en-US" sz="1000" dirty="0" smtClean="0"/>
              <a:t>  Initiate service calls directly to a certified help desk agent</a:t>
            </a:r>
          </a:p>
          <a:p>
            <a:pPr>
              <a:buFont typeface="Arial" pitchFamily="34" charset="0"/>
              <a:buChar char="•"/>
            </a:pPr>
            <a:r>
              <a:rPr lang="en-US" sz="1000" dirty="0" smtClean="0"/>
              <a:t>  One monthly charge based on pages printed</a:t>
            </a:r>
          </a:p>
          <a:p>
            <a:pPr>
              <a:buFont typeface="Arial" pitchFamily="34" charset="0"/>
              <a:buChar char="•"/>
            </a:pPr>
            <a:r>
              <a:rPr lang="en-US" sz="1000" dirty="0" smtClean="0"/>
              <a:t>  Remote monitoring of all devices</a:t>
            </a:r>
          </a:p>
          <a:p>
            <a:r>
              <a:rPr lang="en-US" sz="1000" b="1" dirty="0" smtClean="0"/>
              <a:t> </a:t>
            </a:r>
            <a:endParaRPr lang="en-US" sz="1000" dirty="0" smtClean="0"/>
          </a:p>
          <a:p>
            <a:r>
              <a:rPr lang="en-US" sz="1400" b="1" dirty="0" smtClean="0">
                <a:solidFill>
                  <a:srgbClr val="0A6BB2"/>
                </a:solidFill>
              </a:rPr>
              <a:t>Managed Print Benefits </a:t>
            </a:r>
            <a:endParaRPr lang="en-US" sz="1400" dirty="0" smtClean="0">
              <a:solidFill>
                <a:srgbClr val="0A6BB2"/>
              </a:solidFill>
            </a:endParaRPr>
          </a:p>
          <a:p>
            <a:pPr>
              <a:buFont typeface="Arial" pitchFamily="34" charset="0"/>
              <a:buChar char="•"/>
            </a:pPr>
            <a:r>
              <a:rPr lang="en-US" sz="1000" dirty="0" smtClean="0"/>
              <a:t>  Provides a single point of accountability</a:t>
            </a:r>
          </a:p>
          <a:p>
            <a:pPr>
              <a:buFont typeface="Arial" pitchFamily="34" charset="0"/>
              <a:buChar char="•"/>
            </a:pPr>
            <a:r>
              <a:rPr lang="en-US" sz="1000" dirty="0" smtClean="0"/>
              <a:t>  Helps reduce  IT burden, allowing you to focus resources on core business</a:t>
            </a:r>
          </a:p>
          <a:p>
            <a:pPr>
              <a:buFont typeface="Arial" pitchFamily="34" charset="0"/>
              <a:buChar char="•"/>
            </a:pPr>
            <a:r>
              <a:rPr lang="en-US" sz="1000" dirty="0" smtClean="0"/>
              <a:t>  Helps reduce total print costs</a:t>
            </a:r>
          </a:p>
          <a:p>
            <a:pPr>
              <a:buFont typeface="Arial" pitchFamily="34" charset="0"/>
              <a:buChar char="•"/>
            </a:pPr>
            <a:r>
              <a:rPr lang="en-US" sz="1000" dirty="0" smtClean="0"/>
              <a:t>  Can help eliminate  investments in capital equipment</a:t>
            </a:r>
          </a:p>
          <a:p>
            <a:pPr>
              <a:buFont typeface="Arial" pitchFamily="34" charset="0"/>
              <a:buChar char="•"/>
            </a:pPr>
            <a:r>
              <a:rPr lang="en-US" sz="1000" dirty="0" smtClean="0"/>
              <a:t>  Proactively manages print fleet to help reduce downtime</a:t>
            </a:r>
          </a:p>
          <a:p>
            <a:pPr>
              <a:buFont typeface="Arial" pitchFamily="34" charset="0"/>
              <a:buChar char="•"/>
            </a:pPr>
            <a:r>
              <a:rPr lang="en-US" sz="1000" dirty="0" smtClean="0"/>
              <a:t>  Helps eliminate the need to stock printer consumables on- premises</a:t>
            </a:r>
          </a:p>
          <a:p>
            <a:pPr>
              <a:buFont typeface="Arial" pitchFamily="34" charset="0"/>
              <a:buChar char="•"/>
            </a:pPr>
            <a:r>
              <a:rPr lang="en-US" sz="1000" dirty="0" smtClean="0"/>
              <a:t>  Onsite Field Support</a:t>
            </a:r>
          </a:p>
          <a:p>
            <a:r>
              <a:rPr lang="en-US" sz="1000" dirty="0" smtClean="0"/>
              <a:t> </a:t>
            </a:r>
          </a:p>
          <a:p>
            <a:r>
              <a:rPr lang="en-US" sz="1000" dirty="0" smtClean="0"/>
              <a:t> </a:t>
            </a:r>
          </a:p>
          <a:p>
            <a:r>
              <a:rPr lang="en-US" sz="1000" dirty="0" smtClean="0"/>
              <a:t> </a:t>
            </a:r>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MANAGED PRINT SERVICES</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1"/>
            <a:ext cx="8686800" cy="5714999"/>
          </a:xfrm>
          <a:prstGeom prst="rect">
            <a:avLst/>
          </a:prstGeom>
          <a:noFill/>
        </p:spPr>
        <p:txBody>
          <a:bodyPr wrap="square" numCol="2" spcCol="457200" rtlCol="0">
            <a:spAutoFit/>
          </a:bodyPr>
          <a:lstStyle/>
          <a:p>
            <a:r>
              <a:rPr lang="en-US" sz="1000" dirty="0" smtClean="0"/>
              <a:t>Buchanan Technologies is collaborating with Microsoft Partners to assist with implementation, development, project management and consulting services. Buchanan uses proven methodologies with a focus on business processes to provide ‘best practice’ solutions.</a:t>
            </a:r>
          </a:p>
          <a:p>
            <a:r>
              <a:rPr lang="en-US" sz="1000" dirty="0" smtClean="0"/>
              <a:t>Buchanan’s ERP service can assist in efficiently integrating the data and processes of your organization into one single system, allowing easy access and workflow for the entire organization. </a:t>
            </a:r>
          </a:p>
          <a:p>
            <a:r>
              <a:rPr lang="en-US" sz="1000" dirty="0" smtClean="0"/>
              <a:t> </a:t>
            </a:r>
          </a:p>
          <a:p>
            <a:r>
              <a:rPr lang="en-US" sz="1400" b="1" dirty="0" smtClean="0">
                <a:solidFill>
                  <a:srgbClr val="0A6BB2"/>
                </a:solidFill>
              </a:rPr>
              <a:t>Benefits</a:t>
            </a:r>
            <a:endParaRPr lang="en-US" sz="1400" dirty="0" smtClean="0">
              <a:solidFill>
                <a:srgbClr val="0A6BB2"/>
              </a:solidFill>
            </a:endParaRPr>
          </a:p>
          <a:p>
            <a:pPr>
              <a:buFont typeface="Arial" pitchFamily="34" charset="0"/>
              <a:buChar char="•"/>
            </a:pPr>
            <a:r>
              <a:rPr lang="en-US" sz="1000" dirty="0" smtClean="0"/>
              <a:t>  Improved coordination across functional departments</a:t>
            </a:r>
          </a:p>
          <a:p>
            <a:pPr>
              <a:buFont typeface="Arial" pitchFamily="34" charset="0"/>
              <a:buChar char="•"/>
            </a:pPr>
            <a:r>
              <a:rPr lang="en-US" sz="1000" dirty="0" smtClean="0"/>
              <a:t>  Increased efficiency</a:t>
            </a:r>
          </a:p>
          <a:p>
            <a:pPr>
              <a:buFont typeface="Arial" pitchFamily="34" charset="0"/>
              <a:buChar char="•"/>
            </a:pPr>
            <a:r>
              <a:rPr lang="en-US" sz="1000" dirty="0" smtClean="0"/>
              <a:t>  Reduced operating costs</a:t>
            </a:r>
          </a:p>
          <a:p>
            <a:pPr>
              <a:buFont typeface="Arial" pitchFamily="34" charset="0"/>
              <a:buChar char="•"/>
            </a:pPr>
            <a:r>
              <a:rPr lang="en-US" sz="1000" dirty="0" smtClean="0"/>
              <a:t>  Reduced Personnel</a:t>
            </a:r>
          </a:p>
          <a:p>
            <a:pPr>
              <a:buFont typeface="Arial" pitchFamily="34" charset="0"/>
              <a:buChar char="•"/>
            </a:pPr>
            <a:r>
              <a:rPr lang="en-US" sz="1000" dirty="0" smtClean="0"/>
              <a:t>  Accuracy</a:t>
            </a:r>
          </a:p>
          <a:p>
            <a:r>
              <a:rPr lang="en-US" sz="1000" dirty="0" smtClean="0"/>
              <a:t> </a:t>
            </a:r>
          </a:p>
          <a:p>
            <a:r>
              <a:rPr lang="en-US" sz="1400" b="1" dirty="0" smtClean="0">
                <a:solidFill>
                  <a:srgbClr val="0A6BB2"/>
                </a:solidFill>
              </a:rPr>
              <a:t>Development</a:t>
            </a:r>
            <a:endParaRPr lang="en-US" sz="1400" dirty="0" smtClean="0">
              <a:solidFill>
                <a:srgbClr val="0A6BB2"/>
              </a:solidFill>
            </a:endParaRPr>
          </a:p>
          <a:p>
            <a:r>
              <a:rPr lang="en-US" sz="1000" dirty="0" smtClean="0"/>
              <a:t>Buchanan Technologies have several developers and testers able to provide support in all areas of NAV. Our Continuous Integration model can provide companies with manageable development and testing processes, keeping the most current development in the production environment.  In addition to NAV customizations, Buchanan has provided performance optimizations and development training. We have also provided support for Navision Application Server, Employee Portal and Business Analytics implementations.</a:t>
            </a:r>
          </a:p>
          <a:p>
            <a:r>
              <a:rPr lang="en-US" sz="1000" dirty="0" smtClean="0"/>
              <a:t> </a:t>
            </a:r>
          </a:p>
          <a:p>
            <a:r>
              <a:rPr lang="en-US" sz="1000" dirty="0" smtClean="0"/>
              <a:t>Buchanan Technologies also has developers available for XML, Visual Basic.NET, C#, ASP.NET, Java, Python, Perl and many other programming languages.</a:t>
            </a:r>
          </a:p>
          <a:p>
            <a:r>
              <a:rPr lang="en-US" sz="1000" dirty="0" smtClean="0"/>
              <a:t> </a:t>
            </a:r>
          </a:p>
          <a:p>
            <a:r>
              <a:rPr lang="en-US" sz="1400" b="1" dirty="0" smtClean="0">
                <a:solidFill>
                  <a:srgbClr val="0A6BB2"/>
                </a:solidFill>
              </a:rPr>
              <a:t>Documentation Support</a:t>
            </a:r>
            <a:endParaRPr lang="en-US" sz="1400" dirty="0" smtClean="0">
              <a:solidFill>
                <a:srgbClr val="0A6BB2"/>
              </a:solidFill>
            </a:endParaRPr>
          </a:p>
          <a:p>
            <a:r>
              <a:rPr lang="en-US" sz="1000" dirty="0" smtClean="0"/>
              <a:t>Documentation is an important and vital part of any successful implementation. Buchanan Technologies’ technical writers provide detailed user documentation for end users. We also provide comprehensive documentation for maintenance processes.  </a:t>
            </a:r>
          </a:p>
          <a:p>
            <a:endParaRPr lang="en-US" sz="1000" dirty="0" smtClean="0"/>
          </a:p>
          <a:p>
            <a:endParaRPr lang="en-US" sz="1000" dirty="0" smtClean="0"/>
          </a:p>
          <a:p>
            <a:r>
              <a:rPr lang="en-US" sz="1400" b="1" dirty="0" smtClean="0">
                <a:solidFill>
                  <a:srgbClr val="0A6BB2"/>
                </a:solidFill>
              </a:rPr>
              <a:t>End-User Training</a:t>
            </a:r>
            <a:endParaRPr lang="en-US" sz="1400" dirty="0" smtClean="0">
              <a:solidFill>
                <a:srgbClr val="0A6BB2"/>
              </a:solidFill>
            </a:endParaRPr>
          </a:p>
          <a:p>
            <a:r>
              <a:rPr lang="en-US" sz="1000" dirty="0" smtClean="0"/>
              <a:t>Buchanan Technologies can provide on-site or remote training NAV.</a:t>
            </a:r>
          </a:p>
          <a:p>
            <a:r>
              <a:rPr lang="en-US" sz="1000" dirty="0" smtClean="0"/>
              <a:t> </a:t>
            </a:r>
          </a:p>
          <a:p>
            <a:r>
              <a:rPr lang="en-US" sz="1400" b="1" dirty="0" smtClean="0">
                <a:solidFill>
                  <a:srgbClr val="0A6BB2"/>
                </a:solidFill>
              </a:rPr>
              <a:t>Implementation Support</a:t>
            </a:r>
            <a:endParaRPr lang="en-US" sz="1400" dirty="0" smtClean="0">
              <a:solidFill>
                <a:srgbClr val="0A6BB2"/>
              </a:solidFill>
            </a:endParaRPr>
          </a:p>
          <a:p>
            <a:r>
              <a:rPr lang="en-US" sz="1000" dirty="0" smtClean="0"/>
              <a:t>Buchanan Technologies provides support for every aspect of implementation. We can provide a full implementation team or support for specific areas. In addition to the services described above, we provide expertise for:</a:t>
            </a:r>
          </a:p>
          <a:p>
            <a:pPr>
              <a:buFont typeface="Arial" pitchFamily="34" charset="0"/>
              <a:buChar char="•"/>
            </a:pPr>
            <a:r>
              <a:rPr lang="en-US" sz="1000" dirty="0" smtClean="0"/>
              <a:t>  Project Management</a:t>
            </a:r>
          </a:p>
          <a:p>
            <a:pPr>
              <a:buFont typeface="Arial" pitchFamily="34" charset="0"/>
              <a:buChar char="•"/>
            </a:pPr>
            <a:r>
              <a:rPr lang="en-US" sz="1000" dirty="0" smtClean="0"/>
              <a:t>  Data Migration</a:t>
            </a:r>
          </a:p>
          <a:p>
            <a:pPr>
              <a:buFont typeface="Arial" pitchFamily="34" charset="0"/>
              <a:buChar char="•"/>
            </a:pPr>
            <a:r>
              <a:rPr lang="en-US" sz="1000" dirty="0" smtClean="0"/>
              <a:t>  Infrastructure Management</a:t>
            </a:r>
          </a:p>
          <a:p>
            <a:pPr>
              <a:buFont typeface="Arial" pitchFamily="34" charset="0"/>
              <a:buChar char="•"/>
            </a:pPr>
            <a:r>
              <a:rPr lang="en-US" sz="1000" dirty="0" smtClean="0"/>
              <a:t>  “As-is” and “To-be” process flows</a:t>
            </a:r>
          </a:p>
          <a:p>
            <a:r>
              <a:rPr lang="en-US" sz="1000" dirty="0" smtClean="0"/>
              <a:t> </a:t>
            </a:r>
          </a:p>
          <a:p>
            <a:r>
              <a:rPr lang="en-US" sz="1400" b="1" dirty="0" smtClean="0">
                <a:solidFill>
                  <a:srgbClr val="0A6BB2"/>
                </a:solidFill>
              </a:rPr>
              <a:t>Module Support</a:t>
            </a:r>
            <a:endParaRPr lang="en-US" sz="1400" dirty="0" smtClean="0">
              <a:solidFill>
                <a:srgbClr val="0A6BB2"/>
              </a:solidFill>
            </a:endParaRPr>
          </a:p>
          <a:p>
            <a:r>
              <a:rPr lang="en-US" sz="1000" dirty="0" smtClean="0"/>
              <a:t>Buchanan’s consultants are experienced with all Dynamics NAV modules including:</a:t>
            </a:r>
          </a:p>
          <a:p>
            <a:pPr>
              <a:buFont typeface="Arial" pitchFamily="34" charset="0"/>
              <a:buChar char="•"/>
            </a:pPr>
            <a:r>
              <a:rPr lang="en-US" sz="1000" dirty="0" smtClean="0"/>
              <a:t>  Finance – including Cost Accounting</a:t>
            </a:r>
          </a:p>
          <a:p>
            <a:pPr>
              <a:buFont typeface="Arial" pitchFamily="34" charset="0"/>
              <a:buChar char="•"/>
            </a:pPr>
            <a:r>
              <a:rPr lang="en-US" sz="1000" dirty="0" smtClean="0"/>
              <a:t>  Warehouse</a:t>
            </a:r>
          </a:p>
          <a:p>
            <a:pPr>
              <a:buFont typeface="Arial" pitchFamily="34" charset="0"/>
              <a:buChar char="•"/>
            </a:pPr>
            <a:r>
              <a:rPr lang="en-US" sz="1000" dirty="0" smtClean="0"/>
              <a:t>  Manufacturing</a:t>
            </a:r>
          </a:p>
          <a:p>
            <a:pPr>
              <a:buFont typeface="Arial" pitchFamily="34" charset="0"/>
              <a:buChar char="•"/>
            </a:pPr>
            <a:r>
              <a:rPr lang="en-US" sz="1000" dirty="0" smtClean="0"/>
              <a:t>  Purchasing</a:t>
            </a:r>
          </a:p>
          <a:p>
            <a:pPr>
              <a:buFont typeface="Arial" pitchFamily="34" charset="0"/>
              <a:buChar char="•"/>
            </a:pPr>
            <a:r>
              <a:rPr lang="en-US" sz="1000" dirty="0" smtClean="0"/>
              <a:t>  Sales &amp; Marketing – including CRM</a:t>
            </a:r>
          </a:p>
          <a:p>
            <a:pPr>
              <a:buFont typeface="Arial" pitchFamily="34" charset="0"/>
              <a:buChar char="•"/>
            </a:pPr>
            <a:r>
              <a:rPr lang="en-US" sz="1000" dirty="0" smtClean="0"/>
              <a:t>  Human Resources &amp; Payroll</a:t>
            </a:r>
          </a:p>
          <a:p>
            <a:pPr>
              <a:buFont typeface="Arial" pitchFamily="34" charset="0"/>
              <a:buChar char="•"/>
            </a:pPr>
            <a:endParaRPr lang="en-US" sz="1000" dirty="0" smtClean="0"/>
          </a:p>
          <a:p>
            <a:r>
              <a:rPr lang="en-US" sz="1000" dirty="0" smtClean="0"/>
              <a:t>Specific projects have included MRP implementation, permissions review and updates, and NAV CRM implementations.</a:t>
            </a:r>
          </a:p>
          <a:p>
            <a:r>
              <a:rPr lang="en-US" sz="1000" dirty="0" smtClean="0"/>
              <a:t> </a:t>
            </a:r>
          </a:p>
          <a:p>
            <a:r>
              <a:rPr lang="en-US" sz="1000" dirty="0" smtClean="0"/>
              <a:t>Many of our consultants are also able to provide support for integration with other systems including the </a:t>
            </a:r>
            <a:r>
              <a:rPr lang="en-US" sz="1000" dirty="0" err="1" smtClean="0"/>
              <a:t>Gentran</a:t>
            </a:r>
            <a:r>
              <a:rPr lang="en-US" sz="1000" dirty="0" smtClean="0"/>
              <a:t> Translator (for non-Lanham EDI), Oracle, CRM and SQL.</a:t>
            </a:r>
          </a:p>
          <a:p>
            <a:r>
              <a:rPr lang="en-US" sz="1000" dirty="0" smtClean="0"/>
              <a:t> </a:t>
            </a:r>
          </a:p>
          <a:p>
            <a:r>
              <a:rPr lang="en-US" sz="1000" dirty="0" smtClean="0"/>
              <a:t>Buchanan Technologies has extensive experience with EDI systems and can develop EDI Solutions for any translator without the need for Lanham EDI. </a:t>
            </a:r>
          </a:p>
          <a:p>
            <a:r>
              <a:rPr lang="en-US" sz="1000" dirty="0" smtClean="0"/>
              <a:t> </a:t>
            </a:r>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ENTERPRISE RESOURCE PLANNING (ERP)</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MANAGE IT</a:t>
            </a:r>
            <a:endParaRPr kumimoji="0" lang="en-US" sz="1800" b="0" i="0" u="none" strike="noStrike" cap="none" normalizeH="0" baseline="0" dirty="0" smtClean="0">
              <a:ln>
                <a:noFill/>
              </a:ln>
              <a:solidFill>
                <a:schemeClr val="bg1"/>
              </a:solidFill>
              <a:effectLst/>
              <a:latin typeface="Arial" pitchFamily="34" charset="0"/>
            </a:endParaRPr>
          </a:p>
        </p:txBody>
      </p:sp>
      <p:sp>
        <p:nvSpPr>
          <p:cNvPr id="9218" name="AutoShape 2"/>
          <p:cNvSpPr>
            <a:spLocks noChangeArrowheads="1"/>
          </p:cNvSpPr>
          <p:nvPr/>
        </p:nvSpPr>
        <p:spPr bwMode="auto">
          <a:xfrm>
            <a:off x="4648200" y="914400"/>
            <a:ext cx="4191000" cy="914400"/>
          </a:xfrm>
          <a:prstGeom prst="bracketPair">
            <a:avLst>
              <a:gd name="adj" fmla="val 16667"/>
            </a:avLst>
          </a:prstGeom>
          <a:solidFill>
            <a:srgbClr val="FFFFFF"/>
          </a:solidFill>
          <a:ln w="9525" algn="ctr">
            <a:solidFill>
              <a:srgbClr val="0A69B2"/>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A69B2"/>
                </a:solidFill>
                <a:effectLst/>
                <a:latin typeface="Tahoma" pitchFamily="34" charset="0"/>
              </a:rPr>
              <a:t>Manage IT provides effective customer communication, the procedures and methodologies that are repeatable and measurable, and the subject matter expertise to successfully plan, implement, manage and report.</a:t>
            </a:r>
            <a:endParaRPr kumimoji="0" lang="en-US" sz="14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152400" y="838201"/>
            <a:ext cx="8763000" cy="5586145"/>
          </a:xfrm>
          <a:prstGeom prst="rect">
            <a:avLst/>
          </a:prstGeom>
          <a:noFill/>
        </p:spPr>
        <p:txBody>
          <a:bodyPr wrap="square" numCol="2" spcCol="457200" rtlCol="0">
            <a:spAutoFit/>
          </a:bodyPr>
          <a:lstStyle/>
          <a:p>
            <a:r>
              <a:rPr lang="en-US" sz="1400" b="1" dirty="0" smtClean="0">
                <a:solidFill>
                  <a:srgbClr val="0A6BB2"/>
                </a:solidFill>
              </a:rPr>
              <a:t>Tactical IT Director Functions</a:t>
            </a:r>
            <a:endParaRPr lang="en-US" sz="1400" dirty="0" smtClean="0">
              <a:solidFill>
                <a:srgbClr val="0A6BB2"/>
              </a:solidFill>
            </a:endParaRPr>
          </a:p>
          <a:p>
            <a:r>
              <a:rPr lang="en-US" sz="1100" dirty="0" smtClean="0"/>
              <a:t>There are nine basic services that represent the basic management functions for most Information Technology: Service Desk, Change Management, Workstation Management, Infrastructure Management, Telecom Support, SOX Compliance, IT Procurement, Asset Management, and Security. </a:t>
            </a:r>
          </a:p>
          <a:p>
            <a:r>
              <a:rPr lang="en-US" sz="1000" dirty="0" smtClean="0"/>
              <a:t> </a:t>
            </a:r>
          </a:p>
          <a:p>
            <a:r>
              <a:rPr lang="en-US" sz="1400" b="1" dirty="0" smtClean="0">
                <a:solidFill>
                  <a:srgbClr val="0A6BB2"/>
                </a:solidFill>
              </a:rPr>
              <a:t>Workstation Management</a:t>
            </a:r>
            <a:endParaRPr lang="en-US" sz="1400" dirty="0" smtClean="0">
              <a:solidFill>
                <a:srgbClr val="0A6BB2"/>
              </a:solidFill>
            </a:endParaRPr>
          </a:p>
          <a:p>
            <a:r>
              <a:rPr lang="en-US" sz="1100" dirty="0" smtClean="0"/>
              <a:t>Workstation management requires a wide range of tools and processes to be efficient and effective: Remote Control and Diagnostics, Migrations, Imaging, SW Distribution, Patch Management, Backup Services, Workstation Alert Monitoring, Asset Lifecycle Management, Antivirus, Security Base Analyzer, License Key Management, and Hardware Maintenance.</a:t>
            </a:r>
          </a:p>
          <a:p>
            <a:r>
              <a:rPr lang="en-US" sz="1000" dirty="0" smtClean="0"/>
              <a:t> </a:t>
            </a:r>
          </a:p>
          <a:p>
            <a:r>
              <a:rPr lang="en-US" sz="1400" b="1" dirty="0" smtClean="0">
                <a:solidFill>
                  <a:srgbClr val="0A6BB2"/>
                </a:solidFill>
              </a:rPr>
              <a:t>Infrastructure Management</a:t>
            </a:r>
            <a:endParaRPr lang="en-US" sz="1400" dirty="0" smtClean="0">
              <a:solidFill>
                <a:srgbClr val="0A6BB2"/>
              </a:solidFill>
            </a:endParaRPr>
          </a:p>
          <a:p>
            <a:r>
              <a:rPr lang="en-US" sz="1100" dirty="0" smtClean="0"/>
              <a:t>It requires more complex tools and resources to streamline operational tasks: Migrations, SW Library, Network Monitoring, Server Backup, Server Monitoring, Patch Management, Security Management, Security Management, Security Monitoring, Asset Management, Antivirus, License Key Management, Server Diagnostics, Email Spam Filtering, Hardware Maintenance.</a:t>
            </a:r>
          </a:p>
          <a:p>
            <a:endParaRPr lang="en-US" sz="1000" dirty="0" smtClean="0"/>
          </a:p>
          <a:p>
            <a:r>
              <a:rPr lang="en-US" sz="1400" b="1" dirty="0" smtClean="0">
                <a:solidFill>
                  <a:srgbClr val="0A6BB2"/>
                </a:solidFill>
              </a:rPr>
              <a:t>IT Audit Schedule</a:t>
            </a:r>
            <a:endParaRPr lang="en-US" sz="1400" dirty="0" smtClean="0">
              <a:solidFill>
                <a:srgbClr val="0A6BB2"/>
              </a:solidFill>
            </a:endParaRPr>
          </a:p>
          <a:p>
            <a:r>
              <a:rPr lang="en-US" sz="1100" dirty="0" smtClean="0"/>
              <a:t>Scheduled tasks are required to ensure steady state operations.  The IT Audit Schedule is designed to verify a report on the status of key IT functions: Backup Verification, Disaster Recovery, Patch Verification, Capacity Planning, Virus Verification, Security Audit.</a:t>
            </a:r>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r>
              <a:rPr lang="en-US" sz="1000" dirty="0" smtClean="0"/>
              <a:t> </a:t>
            </a:r>
            <a:endParaRPr lang="en-US" sz="1400" b="1" dirty="0" smtClean="0">
              <a:solidFill>
                <a:srgbClr val="0A6BB2"/>
              </a:solidFill>
            </a:endParaRPr>
          </a:p>
          <a:p>
            <a:r>
              <a:rPr lang="en-US" sz="1400" b="1" dirty="0" smtClean="0">
                <a:solidFill>
                  <a:srgbClr val="0A6BB2"/>
                </a:solidFill>
              </a:rPr>
              <a:t>IT Sourcebook</a:t>
            </a:r>
            <a:endParaRPr lang="en-US" sz="1400" dirty="0" smtClean="0">
              <a:solidFill>
                <a:srgbClr val="0A6BB2"/>
              </a:solidFill>
            </a:endParaRPr>
          </a:p>
          <a:p>
            <a:r>
              <a:rPr lang="en-US" sz="1100" dirty="0" smtClean="0"/>
              <a:t>The IT Sourcebook is a key component of the IT infrastructure documenting all devices, interfaces, software, procedures and plans associated with Information Technology. Sourcebook Components include Hardware and Software Inventory, Network Maps, Policies and Procedures, Capacity Planning Statistics, Change and Problem, Incident Management, Call Tree, Vendor Information, and Contract Management.</a:t>
            </a:r>
          </a:p>
          <a:p>
            <a:r>
              <a:rPr lang="en-US" sz="1000" dirty="0" smtClean="0"/>
              <a:t> </a:t>
            </a:r>
          </a:p>
          <a:p>
            <a:r>
              <a:rPr lang="en-US" sz="1400" b="1" dirty="0" smtClean="0">
                <a:solidFill>
                  <a:srgbClr val="0A6BB2"/>
                </a:solidFill>
              </a:rPr>
              <a:t>Common Directory Structure</a:t>
            </a:r>
            <a:endParaRPr lang="en-US" sz="1400" dirty="0" smtClean="0">
              <a:solidFill>
                <a:srgbClr val="0A6BB2"/>
              </a:solidFill>
            </a:endParaRPr>
          </a:p>
          <a:p>
            <a:r>
              <a:rPr lang="en-US" sz="1100" dirty="0" smtClean="0"/>
              <a:t>A Common Directory Structure provides the IT organization a central place to store information pertaining to Information Technology initiatives. A standard, published file system for IT increases a framework for the business to manage knowledge.</a:t>
            </a:r>
          </a:p>
          <a:p>
            <a:r>
              <a:rPr lang="en-US" sz="1100" dirty="0" smtClean="0"/>
              <a:t> </a:t>
            </a:r>
          </a:p>
          <a:p>
            <a:endParaRPr lang="en-US" sz="1100" dirty="0" smtClean="0"/>
          </a:p>
          <a:p>
            <a:r>
              <a:rPr lang="en-US" sz="1100" dirty="0" smtClean="0"/>
              <a:t>Manage IT, provides the people, the process, and the technology, along with audit schedules and sourcebook components and common directory structure to deliver a full complete IT solution.</a:t>
            </a:r>
          </a:p>
          <a:p>
            <a:r>
              <a:rPr lang="en-US" sz="1000" dirty="0" smtClean="0"/>
              <a:t> </a:t>
            </a:r>
          </a:p>
          <a:p>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1"/>
            <a:ext cx="8839200" cy="6955750"/>
          </a:xfrm>
          <a:prstGeom prst="rect">
            <a:avLst/>
          </a:prstGeom>
          <a:noFill/>
        </p:spPr>
        <p:txBody>
          <a:bodyPr wrap="square" numCol="2" spcCol="457200" rtlCol="0">
            <a:spAutoFit/>
          </a:bodyPr>
          <a:lstStyle/>
          <a:p>
            <a:r>
              <a:rPr lang="en-US" sz="1100" dirty="0" smtClean="0"/>
              <a:t>Buchanan Technologies has developed a powerful, full suite of business applications use to support our clients' technology services, clickright.net. </a:t>
            </a:r>
            <a:r>
              <a:rPr lang="en-US" sz="1100" dirty="0" err="1" smtClean="0"/>
              <a:t>Clickright</a:t>
            </a:r>
            <a:r>
              <a:rPr lang="en-US" sz="1100" dirty="0" smtClean="0"/>
              <a:t> offers services including procurement, asset management, incident, problem, and change management.</a:t>
            </a:r>
          </a:p>
          <a:p>
            <a:endParaRPr lang="en-US" sz="1400" dirty="0" smtClean="0">
              <a:solidFill>
                <a:srgbClr val="0A6BB2"/>
              </a:solidFill>
            </a:endParaRPr>
          </a:p>
          <a:p>
            <a:r>
              <a:rPr lang="en-US" sz="1400" b="1" dirty="0" smtClean="0">
                <a:solidFill>
                  <a:srgbClr val="0A6BB2"/>
                </a:solidFill>
              </a:rPr>
              <a:t>ARIES—Asset Management System</a:t>
            </a:r>
            <a:endParaRPr lang="en-US" dirty="0" smtClean="0">
              <a:solidFill>
                <a:srgbClr val="0A6BB2"/>
              </a:solidFill>
            </a:endParaRPr>
          </a:p>
          <a:p>
            <a:r>
              <a:rPr lang="en-US" sz="1100" dirty="0" smtClean="0"/>
              <a:t>ARIES gives immediate access to accurate information about every asset managed.  The web-based, hosted software solution includes integrated software for handheld scanners. Have a fast, easy-to-use asset information capture tool as well as an enterprise-wide asset management and reporting system.  Benefit by reducing hours spent searching and accounting for equipment. And auditing, reporting and managing maintenance, moves and depreciation of valuable assets is fast and easy.</a:t>
            </a:r>
          </a:p>
          <a:p>
            <a:r>
              <a:rPr lang="en-US" sz="1100" dirty="0" smtClean="0"/>
              <a:t> </a:t>
            </a:r>
          </a:p>
          <a:p>
            <a:r>
              <a:rPr lang="en-US" sz="1100" dirty="0" smtClean="0"/>
              <a:t>Not only can ARIES track typical computer assets like laptops and monitors, it can manage furniture, tools, vehicles and equipment.  ARIES greatly reduces time wasted searching for lost or misplaced assets. </a:t>
            </a:r>
          </a:p>
          <a:p>
            <a:r>
              <a:rPr lang="en-US" sz="1100" dirty="0" smtClean="0"/>
              <a:t> </a:t>
            </a:r>
          </a:p>
          <a:p>
            <a:r>
              <a:rPr lang="en-US" sz="1100" dirty="0" smtClean="0"/>
              <a:t>ARIES improves accuracy for audits by providing immediate access to asset lifecycle and ownership.  Asset use is optimized with ease by maintaining the asset data either through the handheld device, </a:t>
            </a:r>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wireless notepads, or PC workstations with a direct link to a fully functional website with comprehensive, flexible reporting.</a:t>
            </a:r>
          </a:p>
          <a:p>
            <a:endParaRPr lang="en-US" sz="1000" dirty="0" smtClean="0"/>
          </a:p>
          <a:p>
            <a:r>
              <a:rPr lang="en-US" sz="1400" b="1" dirty="0" smtClean="0">
                <a:solidFill>
                  <a:srgbClr val="0A6BB2"/>
                </a:solidFill>
              </a:rPr>
              <a:t>Buchanan Laboratories (BL) </a:t>
            </a:r>
            <a:endParaRPr lang="en-US" sz="1400" dirty="0" smtClean="0">
              <a:solidFill>
                <a:srgbClr val="0A6BB2"/>
              </a:solidFill>
            </a:endParaRPr>
          </a:p>
          <a:p>
            <a:r>
              <a:rPr lang="en-US" sz="1100" dirty="0" smtClean="0"/>
              <a:t>Buchanan Laboratories uses automated testing systems to rigorously test business applications, business systems, email systems, and voice mail systems.  BL is a full service offering; providing the staff to write scripts, install and monitor it’s performance.  Verify email is flowing inside and outside a network.  Test the quality of voice recording in an email in standard PBXs or VOIP systems.  Test production application performance.  Test application functionality.  It alerts customers to any issues 24 x 7.</a:t>
            </a:r>
          </a:p>
          <a:p>
            <a:endParaRPr lang="en-US" sz="1100" dirty="0" smtClean="0"/>
          </a:p>
          <a:p>
            <a:r>
              <a:rPr lang="en-US" sz="1100" dirty="0" smtClean="0"/>
              <a:t>Developing software?  If so, consider using Buchanan Labs to perform regression testing to ensure existing functionality is working properly.  Regression-testing lab performs a full regression test each time a new build of code is developed.  Is there new functionality in the latest release?  Include requirements documents and Buchanan will build new scripts to test if new software features are working as expected.</a:t>
            </a:r>
          </a:p>
          <a:p>
            <a:r>
              <a:rPr lang="en-US" sz="1100" dirty="0" smtClean="0"/>
              <a:t> </a:t>
            </a:r>
          </a:p>
          <a:p>
            <a:r>
              <a:rPr lang="en-US" sz="1100" dirty="0" smtClean="0"/>
              <a:t>The system gives a deeper insight into systems through the use of multiple automated test labs and custom test reporting.  Instead of manually testing software, Buchanan Labs gives the ability to schedule tests and receive results real-time.</a:t>
            </a:r>
          </a:p>
          <a:p>
            <a:r>
              <a:rPr lang="en-US" sz="1000" dirty="0" smtClean="0"/>
              <a:t> </a:t>
            </a:r>
          </a:p>
          <a:p>
            <a:endParaRPr lang="en-US" sz="1000" dirty="0" smtClean="0"/>
          </a:p>
          <a:p>
            <a:r>
              <a:rPr lang="en-US" sz="1000" dirty="0" smtClean="0"/>
              <a:t> </a:t>
            </a:r>
          </a:p>
          <a:p>
            <a:r>
              <a:rPr lang="en-US" sz="1000" dirty="0" smtClean="0"/>
              <a:t> </a:t>
            </a:r>
          </a:p>
          <a:p>
            <a:endParaRPr lang="en-US" sz="1000" dirty="0" smtClean="0"/>
          </a:p>
          <a:p>
            <a:r>
              <a:rPr lang="en-US" sz="1000" dirty="0" smtClean="0"/>
              <a:t> </a:t>
            </a:r>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OUR PRODUCTS</a:t>
            </a:r>
            <a:endParaRPr kumimoji="0" lang="en-US" sz="1800" b="0" i="0" u="none" strike="noStrike" cap="none" normalizeH="0" baseline="0" dirty="0" smtClean="0">
              <a:ln>
                <a:noFill/>
              </a:ln>
              <a:solidFill>
                <a:schemeClr val="bg1"/>
              </a:solidFill>
              <a:effectLst/>
              <a:latin typeface="Arial" pitchFamily="34" charset="0"/>
            </a:endParaRPr>
          </a:p>
        </p:txBody>
      </p:sp>
      <p:sp>
        <p:nvSpPr>
          <p:cNvPr id="7170" name="Text Box 2"/>
          <p:cNvSpPr txBox="1">
            <a:spLocks noChangeArrowheads="1"/>
          </p:cNvSpPr>
          <p:nvPr/>
        </p:nvSpPr>
        <p:spPr bwMode="auto">
          <a:xfrm>
            <a:off x="228600" y="4800600"/>
            <a:ext cx="4419600" cy="1828800"/>
          </a:xfrm>
          <a:prstGeom prst="rect">
            <a:avLst/>
          </a:prstGeom>
          <a:solidFill>
            <a:srgbClr val="CCECFF"/>
          </a:solidFill>
          <a:ln w="9525" algn="in">
            <a:noFill/>
            <a:miter lim="800000"/>
            <a:headEnd/>
            <a:tailEnd/>
          </a:ln>
          <a:effectLst/>
        </p:spPr>
        <p:txBody>
          <a:bodyPr vert="horz" wrap="square" lIns="128016" tIns="128016" rIns="128016" bIns="36576" numCol="1" anchor="t" anchorCtr="0" compatLnSpc="1">
            <a:prstTxWarp prst="textNoShape">
              <a:avLst/>
            </a:prstTxWarp>
          </a:bodyPr>
          <a:lstStyle/>
          <a:p>
            <a:r>
              <a:rPr lang="en-US" sz="1200" b="1" dirty="0" smtClean="0">
                <a:solidFill>
                  <a:srgbClr val="0A6BB2"/>
                </a:solidFill>
              </a:rPr>
              <a:t>FEATURES</a:t>
            </a:r>
            <a:endParaRPr lang="en-US" sz="1200" dirty="0" smtClean="0">
              <a:solidFill>
                <a:srgbClr val="0A6BB2"/>
              </a:solidFill>
            </a:endParaRPr>
          </a:p>
          <a:p>
            <a:pPr marL="117475" indent="-117475">
              <a:buFont typeface="Arial" pitchFamily="34" charset="0"/>
              <a:buChar char="•"/>
            </a:pPr>
            <a:r>
              <a:rPr lang="en-US" sz="1000" dirty="0" smtClean="0"/>
              <a:t>Hand-held device software for Windows Mobile 5.0</a:t>
            </a:r>
          </a:p>
          <a:p>
            <a:pPr marL="117475" indent="-117475">
              <a:buFont typeface="Arial" pitchFamily="34" charset="0"/>
              <a:buChar char="•"/>
            </a:pPr>
            <a:r>
              <a:rPr lang="en-US" sz="1000" dirty="0" smtClean="0"/>
              <a:t>Simple, web based user interface </a:t>
            </a:r>
          </a:p>
          <a:p>
            <a:pPr marL="117475" indent="-117475">
              <a:buFont typeface="Arial" pitchFamily="34" charset="0"/>
              <a:buChar char="•"/>
            </a:pPr>
            <a:r>
              <a:rPr lang="en-US" sz="1000" dirty="0" smtClean="0"/>
              <a:t>Quick check in and check out feature for use with daily item changes</a:t>
            </a:r>
          </a:p>
          <a:p>
            <a:pPr marL="117475" indent="-117475">
              <a:buFont typeface="Arial" pitchFamily="34" charset="0"/>
              <a:buChar char="•"/>
            </a:pPr>
            <a:r>
              <a:rPr lang="en-US" sz="1000" dirty="0" smtClean="0"/>
              <a:t>File uploading to attach files pictures, warranties, manuals, etc. to any asset</a:t>
            </a:r>
          </a:p>
          <a:p>
            <a:pPr marL="117475" indent="-117475">
              <a:buFont typeface="Arial" pitchFamily="34" charset="0"/>
              <a:buChar char="•"/>
            </a:pPr>
            <a:r>
              <a:rPr lang="en-US" sz="1000" dirty="0" smtClean="0"/>
              <a:t>Unlimited assets and users  </a:t>
            </a:r>
          </a:p>
          <a:p>
            <a:pPr marL="117475" indent="-117475">
              <a:buFont typeface="Arial" pitchFamily="34" charset="0"/>
              <a:buChar char="•"/>
            </a:pPr>
            <a:r>
              <a:rPr lang="en-US" sz="1000" dirty="0" smtClean="0"/>
              <a:t>Custom fields perfect for tracking unique requirements, like grants or donations</a:t>
            </a:r>
          </a:p>
          <a:p>
            <a:pPr marL="117475" indent="-117475">
              <a:buFont typeface="Arial" pitchFamily="34" charset="0"/>
              <a:buChar char="•"/>
            </a:pPr>
            <a:r>
              <a:rPr lang="en-US" sz="1000" dirty="0" smtClean="0"/>
              <a:t>Import and export to Microsoft Excel</a:t>
            </a:r>
          </a:p>
          <a:p>
            <a:pPr marL="117475" indent="-117475">
              <a:buFont typeface="Arial" pitchFamily="34" charset="0"/>
              <a:buChar char="•"/>
            </a:pPr>
            <a:r>
              <a:rPr lang="en-US" sz="1000" dirty="0" smtClean="0"/>
              <a:t>Required fields and definitions for easy reporting  </a:t>
            </a:r>
          </a:p>
          <a:p>
            <a:r>
              <a:rPr lang="en-US" sz="1200" dirty="0" smtClean="0"/>
              <a:t> </a:t>
            </a:r>
            <a:endParaRPr lang="en-US" sz="1200" dirty="0"/>
          </a:p>
        </p:txBody>
      </p:sp>
      <p:sp>
        <p:nvSpPr>
          <p:cNvPr id="12289" name="Text Box 1"/>
          <p:cNvSpPr txBox="1">
            <a:spLocks noChangeArrowheads="1"/>
          </p:cNvSpPr>
          <p:nvPr/>
        </p:nvSpPr>
        <p:spPr bwMode="auto">
          <a:xfrm>
            <a:off x="1905000" y="381000"/>
            <a:ext cx="2857500" cy="68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FFFFFF"/>
                </a:solidFill>
                <a:effectLst/>
                <a:latin typeface="Tahoma" pitchFamily="34" charset="0"/>
              </a:rPr>
              <a:t>powered by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2290" name="Picture 2" descr="logo"/>
          <p:cNvPicPr>
            <a:picLocks noChangeAspect="1" noChangeArrowheads="1"/>
          </p:cNvPicPr>
          <p:nvPr/>
        </p:nvPicPr>
        <p:blipFill>
          <a:blip r:embed="rId3" cstate="print"/>
          <a:srcRect/>
          <a:stretch>
            <a:fillRect/>
          </a:stretch>
        </p:blipFill>
        <p:spPr bwMode="auto">
          <a:xfrm>
            <a:off x="2743200" y="433388"/>
            <a:ext cx="1765300" cy="349250"/>
          </a:xfrm>
          <a:prstGeom prst="rect">
            <a:avLst/>
          </a:prstGeom>
          <a:noFill/>
          <a:ln w="9525" algn="in">
            <a:noFill/>
            <a:miter lim="800000"/>
            <a:headEnd/>
            <a:tailEnd/>
          </a:ln>
          <a:effectLst/>
        </p:spPr>
      </p:pic>
      <p:sp>
        <p:nvSpPr>
          <p:cNvPr id="12291" name="Text Box 3"/>
          <p:cNvSpPr txBox="1">
            <a:spLocks noChangeArrowheads="1"/>
          </p:cNvSpPr>
          <p:nvPr/>
        </p:nvSpPr>
        <p:spPr bwMode="auto">
          <a:xfrm>
            <a:off x="4800600" y="5105400"/>
            <a:ext cx="4114800" cy="990600"/>
          </a:xfrm>
          <a:prstGeom prst="rect">
            <a:avLst/>
          </a:prstGeom>
          <a:solidFill>
            <a:srgbClr val="CCECFF"/>
          </a:solidFill>
          <a:ln w="9525" algn="in">
            <a:noFill/>
            <a:miter lim="800000"/>
            <a:headEnd/>
            <a:tailEnd/>
          </a:ln>
          <a:effectLst/>
        </p:spPr>
        <p:txBody>
          <a:bodyPr vert="horz" wrap="square" lIns="128016" tIns="128016" rIns="12801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A69B2"/>
                </a:solidFill>
                <a:effectLst/>
                <a:latin typeface="+mj-lt"/>
              </a:rPr>
              <a:t>FEATURES</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900" b="0" i="0" u="none" strike="noStrike" cap="none" normalizeH="0" baseline="0" dirty="0" smtClean="0">
                <a:ln>
                  <a:noFill/>
                </a:ln>
                <a:solidFill>
                  <a:srgbClr val="000000"/>
                </a:solidFill>
                <a:effectLst/>
                <a:latin typeface="+mj-lt"/>
              </a:rPr>
              <a:t>Wizards allow you to easily run scripts and view results. </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900" b="0" i="0" u="none" strike="noStrike" cap="none" normalizeH="0" baseline="0" dirty="0" smtClean="0">
                <a:ln>
                  <a:noFill/>
                </a:ln>
                <a:solidFill>
                  <a:srgbClr val="000000"/>
                </a:solidFill>
                <a:effectLst/>
                <a:latin typeface="+mj-lt"/>
              </a:rPr>
              <a:t>The Dashboard shows progress and visual insight into automated labs. </a:t>
            </a:r>
          </a:p>
          <a:p>
            <a:pPr marL="117475" marR="0" lvl="0" indent="-117475"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900" b="0" i="0" u="none" strike="noStrike" cap="none" normalizeH="0" baseline="0" dirty="0" smtClean="0">
                <a:ln>
                  <a:noFill/>
                </a:ln>
                <a:solidFill>
                  <a:srgbClr val="000000"/>
                </a:solidFill>
                <a:effectLst/>
                <a:latin typeface="+mj-lt"/>
              </a:rPr>
              <a:t>Scheduling lets you set a specific time to start your automated test. </a:t>
            </a:r>
            <a:endParaRPr kumimoji="0" lang="en-US" sz="16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228600"/>
            <a:ext cx="4724400" cy="533400"/>
          </a:xfrm>
          <a:prstGeom prst="rect">
            <a:avLst/>
          </a:prstGeom>
          <a:solidFill>
            <a:srgbClr val="0A69B2"/>
          </a:solidFill>
          <a:ln w="9525" algn="in">
            <a:solidFill>
              <a:srgbClr val="0A69B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1"/>
            <a:ext cx="8839200" cy="3293209"/>
          </a:xfrm>
          <a:prstGeom prst="rect">
            <a:avLst/>
          </a:prstGeom>
          <a:noFill/>
        </p:spPr>
        <p:txBody>
          <a:bodyPr wrap="square" numCol="2" spcCol="457200" rtlCol="0">
            <a:spAutoFit/>
          </a:bodyPr>
          <a:lstStyle/>
          <a:p>
            <a:r>
              <a:rPr lang="en-US" sz="1400" b="1" dirty="0" smtClean="0">
                <a:solidFill>
                  <a:srgbClr val="0A6BB2"/>
                </a:solidFill>
              </a:rPr>
              <a:t>CTS—Call Tracking System</a:t>
            </a:r>
            <a:endParaRPr lang="en-US" sz="1400" dirty="0" smtClean="0">
              <a:solidFill>
                <a:srgbClr val="0A6BB2"/>
              </a:solidFill>
            </a:endParaRPr>
          </a:p>
          <a:p>
            <a:r>
              <a:rPr lang="en-US" sz="1100" dirty="0" smtClean="0"/>
              <a:t>CTS Service Center is a browser-based application that supports the comprehensive management of service desk services across incident tracking, problem resolution and escalation, and change management.  CTS gives customers the ability for end-users to directly access functions through the Internet, including real-time viewing of  service requests as well as an end user self-help system.</a:t>
            </a:r>
          </a:p>
          <a:p>
            <a:r>
              <a:rPr lang="en-US" sz="1100" dirty="0" smtClean="0"/>
              <a:t> </a:t>
            </a:r>
          </a:p>
          <a:p>
            <a:r>
              <a:rPr lang="en-US" sz="1100" dirty="0" smtClean="0"/>
              <a:t>This enterprise-ready service desk ticketing system has been proved across a number of Fortune 1000 and medium-sized companies.  The comprehensive system includes standard and advanced features, including easily viewed and managed tickets, auto-expanding ticket detail information; a knowledge-base management system, automatic email notifications; security through 24/7 third-party monitoring comprehensive search capability; role-based permission; as well as executive summary and detail reporting.</a:t>
            </a:r>
          </a:p>
          <a:p>
            <a:r>
              <a:rPr lang="en-US" sz="1000" dirty="0" smtClean="0"/>
              <a:t> </a:t>
            </a:r>
          </a:p>
          <a:p>
            <a:r>
              <a:rPr lang="en-US" sz="1000" dirty="0" smtClean="0"/>
              <a:t> </a:t>
            </a:r>
          </a:p>
          <a:p>
            <a:r>
              <a:rPr lang="en-US" sz="1000" dirty="0" smtClean="0"/>
              <a:t> </a:t>
            </a:r>
          </a:p>
          <a:p>
            <a:endParaRPr lang="en-US" sz="1000" dirty="0" smtClean="0"/>
          </a:p>
          <a:p>
            <a:r>
              <a:rPr lang="en-US" sz="1000" dirty="0" smtClean="0"/>
              <a:t> </a:t>
            </a:r>
            <a:endParaRPr lang="en-US" sz="1000" dirty="0"/>
          </a:p>
        </p:txBody>
      </p:sp>
      <p:sp>
        <p:nvSpPr>
          <p:cNvPr id="2051" name="Text Box 3"/>
          <p:cNvSpPr txBox="1">
            <a:spLocks noChangeArrowheads="1"/>
          </p:cNvSpPr>
          <p:nvPr/>
        </p:nvSpPr>
        <p:spPr bwMode="auto">
          <a:xfrm>
            <a:off x="228600" y="304800"/>
            <a:ext cx="4495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Tw Cen MT Condensed Extra Bold" pitchFamily="34" charset="0"/>
              </a:rPr>
              <a:t>OUR PRODUCTS</a:t>
            </a:r>
            <a:endParaRPr kumimoji="0" lang="en-US" sz="1800" b="0" i="0" u="none" strike="noStrike" cap="none" normalizeH="0" baseline="0" dirty="0" smtClean="0">
              <a:ln>
                <a:noFill/>
              </a:ln>
              <a:solidFill>
                <a:schemeClr val="bg1"/>
              </a:solidFill>
              <a:effectLst/>
              <a:latin typeface="Arial" pitchFamily="34" charset="0"/>
            </a:endParaRPr>
          </a:p>
        </p:txBody>
      </p:sp>
      <p:sp>
        <p:nvSpPr>
          <p:cNvPr id="12289" name="Text Box 1"/>
          <p:cNvSpPr txBox="1">
            <a:spLocks noChangeArrowheads="1"/>
          </p:cNvSpPr>
          <p:nvPr/>
        </p:nvSpPr>
        <p:spPr bwMode="auto">
          <a:xfrm>
            <a:off x="1905000" y="381000"/>
            <a:ext cx="2857500" cy="68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FFFFFF"/>
                </a:solidFill>
                <a:effectLst/>
                <a:latin typeface="Tahoma" pitchFamily="34" charset="0"/>
              </a:rPr>
              <a:t>powered by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2290" name="Picture 2" descr="logo"/>
          <p:cNvPicPr>
            <a:picLocks noChangeAspect="1" noChangeArrowheads="1"/>
          </p:cNvPicPr>
          <p:nvPr/>
        </p:nvPicPr>
        <p:blipFill>
          <a:blip r:embed="rId3" cstate="print"/>
          <a:srcRect/>
          <a:stretch>
            <a:fillRect/>
          </a:stretch>
        </p:blipFill>
        <p:spPr bwMode="auto">
          <a:xfrm>
            <a:off x="2743200" y="433388"/>
            <a:ext cx="1765300" cy="349250"/>
          </a:xfrm>
          <a:prstGeom prst="rect">
            <a:avLst/>
          </a:prstGeom>
          <a:noFill/>
          <a:ln w="9525" algn="in">
            <a:noFill/>
            <a:miter lim="800000"/>
            <a:headEnd/>
            <a:tailEnd/>
          </a:ln>
          <a:effectLst/>
        </p:spPr>
      </p:pic>
      <p:pic>
        <p:nvPicPr>
          <p:cNvPr id="41986" name="Picture 2"/>
          <p:cNvPicPr>
            <a:picLocks noChangeAspect="1" noChangeArrowheads="1"/>
          </p:cNvPicPr>
          <p:nvPr/>
        </p:nvPicPr>
        <p:blipFill>
          <a:blip r:embed="rId4" cstate="print"/>
          <a:srcRect/>
          <a:stretch>
            <a:fillRect/>
          </a:stretch>
        </p:blipFill>
        <p:spPr bwMode="auto">
          <a:xfrm>
            <a:off x="0" y="3962400"/>
            <a:ext cx="3714750" cy="2476500"/>
          </a:xfrm>
          <a:prstGeom prst="rect">
            <a:avLst/>
          </a:prstGeom>
          <a:noFill/>
          <a:ln w="9525" algn="in">
            <a:noFill/>
            <a:miter lim="800000"/>
            <a:headEnd/>
            <a:tailEnd/>
          </a:ln>
          <a:effectLst/>
        </p:spPr>
      </p:pic>
      <p:sp>
        <p:nvSpPr>
          <p:cNvPr id="41987" name="Text Box 3"/>
          <p:cNvSpPr txBox="1">
            <a:spLocks noChangeArrowheads="1"/>
          </p:cNvSpPr>
          <p:nvPr/>
        </p:nvSpPr>
        <p:spPr bwMode="auto">
          <a:xfrm>
            <a:off x="0" y="6477000"/>
            <a:ext cx="37719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000000"/>
                </a:solidFill>
                <a:effectLst/>
                <a:latin typeface="Tahoma" pitchFamily="34" charset="0"/>
              </a:rPr>
              <a:t>Buchanan Laboratories’ robotics</a:t>
            </a:r>
            <a:endParaRPr kumimoji="0" lang="en-US" sz="1800" b="0" i="0" u="none" strike="noStrike" cap="none" normalizeH="0" baseline="0" dirty="0" smtClean="0">
              <a:ln>
                <a:noFill/>
              </a:ln>
              <a:solidFill>
                <a:schemeClr val="tx1"/>
              </a:solidFill>
              <a:effectLst/>
              <a:latin typeface="Arial" pitchFamily="34" charset="0"/>
            </a:endParaRPr>
          </a:p>
        </p:txBody>
      </p:sp>
      <p:sp>
        <p:nvSpPr>
          <p:cNvPr id="41989" name="Rectangle 5"/>
          <p:cNvSpPr>
            <a:spLocks noChangeArrowheads="1"/>
          </p:cNvSpPr>
          <p:nvPr/>
        </p:nvSpPr>
        <p:spPr bwMode="auto">
          <a:xfrm>
            <a:off x="5105400" y="838200"/>
            <a:ext cx="3657600" cy="3733800"/>
          </a:xfrm>
          <a:prstGeom prst="rect">
            <a:avLst/>
          </a:prstGeom>
          <a:solidFill>
            <a:srgbClr val="CCECFF"/>
          </a:solidFill>
          <a:ln w="9525" algn="in">
            <a:noFill/>
            <a:miter lim="800000"/>
            <a:headEnd/>
            <a:tailEnd/>
          </a:ln>
          <a:effectLst/>
        </p:spPr>
        <p:txBody>
          <a:bodyPr vert="horz" wrap="square" lIns="128016" tIns="36576" rIns="12801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A69B2"/>
                </a:solidFill>
                <a:effectLst/>
                <a:latin typeface="+mj-lt"/>
              </a:rPr>
              <a:t>FEATURES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Web-based</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Variable Ticket Summary Screens: Easily view open, pending, closed, etc. tickets </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Knowledgebase Management</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Automatic email notification</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Security: 24/7 third-party monitoring of all data access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Search: Comprehensive search capability </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Search Data Export: Clicking the export hyperlink exports all data into excel spreadsheets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Role- Based Permission</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Reports: Complete management and administration reports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Mail Integration: Attachments will be linked to the request</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Self Serve: End users have the ability to create their own tickets as well as check on status of tickets.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Custom Fields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Escalation Rules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Recurring Tickets</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Easy Client Information Display</a:t>
            </a: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Historical Information</a:t>
            </a:r>
            <a:endParaRPr kumimoji="0" lang="en-US" sz="1000" b="1" i="0" u="none" strike="noStrike" cap="none" normalizeH="0" baseline="0" dirty="0" smtClean="0">
              <a:ln>
                <a:noFill/>
              </a:ln>
              <a:solidFill>
                <a:srgbClr val="000000"/>
              </a:solidFill>
              <a:effectLst/>
              <a:latin typeface="+mj-lt"/>
            </a:endParaRPr>
          </a:p>
          <a:p>
            <a:pPr marL="119063" marR="0" lvl="0" indent="-119063" algn="l" defTabSz="914400" rtl="0" eaLnBrk="1" fontAlgn="base" latinLnBrk="0" hangingPunct="1">
              <a:lnSpc>
                <a:spcPct val="100000"/>
              </a:lnSpc>
              <a:spcBef>
                <a:spcPct val="0"/>
              </a:spcBef>
              <a:spcAft>
                <a:spcPct val="0"/>
              </a:spcAft>
              <a:buClrTx/>
              <a:buSzPts val="1200"/>
              <a:buFont typeface="Arial" pitchFamily="34" charset="0"/>
              <a:buChar char="•"/>
              <a:tabLst/>
            </a:pPr>
            <a:r>
              <a:rPr kumimoji="0" lang="en-US" sz="1000" b="0" i="0" u="none" strike="noStrike" cap="none" normalizeH="0" baseline="0" dirty="0" smtClean="0">
                <a:ln>
                  <a:noFill/>
                </a:ln>
                <a:solidFill>
                  <a:srgbClr val="000000"/>
                </a:solidFill>
                <a:effectLst/>
                <a:latin typeface="+mj-lt"/>
              </a:rPr>
              <a:t>Customization</a:t>
            </a:r>
            <a:endParaRPr kumimoji="0" lang="en-US" sz="1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12" name="Text Box 3"/>
          <p:cNvSpPr txBox="1">
            <a:spLocks noChangeArrowheads="1"/>
          </p:cNvSpPr>
          <p:nvPr/>
        </p:nvSpPr>
        <p:spPr bwMode="auto">
          <a:xfrm>
            <a:off x="4953000" y="16002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A69B2"/>
                </a:solidFill>
                <a:effectLst/>
                <a:latin typeface="Tw Cen MT Condensed Extra Bold" pitchFamily="34" charset="0"/>
              </a:rPr>
              <a:t>WHO</a:t>
            </a:r>
            <a:r>
              <a:rPr kumimoji="0" lang="en-US" sz="2000" b="0" i="0" u="none" strike="noStrike" cap="none" normalizeH="0" dirty="0" smtClean="0">
                <a:ln>
                  <a:noFill/>
                </a:ln>
                <a:solidFill>
                  <a:srgbClr val="0A69B2"/>
                </a:solidFill>
                <a:effectLst/>
                <a:latin typeface="Tw Cen MT Condensed Extra Bold" pitchFamily="34" charset="0"/>
              </a:rPr>
              <a:t> WE ARE</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4876800" y="2133600"/>
            <a:ext cx="3962400" cy="3924151"/>
          </a:xfrm>
          <a:prstGeom prst="rect">
            <a:avLst/>
          </a:prstGeom>
          <a:noFill/>
        </p:spPr>
        <p:txBody>
          <a:bodyPr wrap="square" rtlCol="0">
            <a:spAutoFit/>
          </a:bodyPr>
          <a:lstStyle/>
          <a:p>
            <a:r>
              <a:rPr lang="en-US" sz="1100" dirty="0" smtClean="0"/>
              <a:t>At Buchanan Technologies it is important to know what that company is all about: What products the company sells; what services it offers; what the company </a:t>
            </a:r>
            <a:r>
              <a:rPr lang="en-US" sz="1100" i="1" dirty="0" smtClean="0"/>
              <a:t>does</a:t>
            </a:r>
            <a:r>
              <a:rPr lang="en-US" sz="1100" dirty="0" smtClean="0"/>
              <a:t>. But, it is equally important to know who the company </a:t>
            </a:r>
            <a:r>
              <a:rPr lang="en-US" sz="1100" i="1" dirty="0" smtClean="0"/>
              <a:t>is</a:t>
            </a:r>
            <a:r>
              <a:rPr lang="en-US" sz="1100" dirty="0" smtClean="0"/>
              <a:t>: What are the company’s values? What is the company vision? What direction is this company moving toward? </a:t>
            </a:r>
          </a:p>
          <a:p>
            <a:r>
              <a:rPr lang="en-US" sz="1100" dirty="0" smtClean="0"/>
              <a:t> </a:t>
            </a:r>
          </a:p>
          <a:p>
            <a:r>
              <a:rPr lang="en-US" sz="1100" dirty="0" smtClean="0"/>
              <a:t>Our people are our most important and valuable asset. We passionately pursue trust relationships with our employees, partners, and customers. We work to ensure the success of our company by ensuring the success of our employees.  Buchanan Technologies constantly offers opportunities to our employees, such as  education services and industry certifications. We provide the proven skill and industry knowledge to our clients, ensuring high-level and low-cost solutions.</a:t>
            </a:r>
          </a:p>
          <a:p>
            <a:r>
              <a:rPr lang="en-US" sz="1100" dirty="0" smtClean="0"/>
              <a:t> </a:t>
            </a:r>
          </a:p>
          <a:p>
            <a:r>
              <a:rPr lang="en-US" sz="1100" dirty="0" smtClean="0"/>
              <a:t>Buchanan’s primary focus is directly on the people we hire to serve the companies we support. No matter where you are located or what your challenge is, Buchanan Technologies’ team can help embrace your goals.</a:t>
            </a:r>
          </a:p>
          <a:p>
            <a:r>
              <a:rPr lang="en-US" sz="1100" dirty="0" smtClean="0"/>
              <a:t> </a:t>
            </a:r>
          </a:p>
          <a:p>
            <a:r>
              <a:rPr lang="en-US" sz="1100" dirty="0"/>
              <a:t> </a:t>
            </a:r>
          </a:p>
        </p:txBody>
      </p:sp>
      <p:pic>
        <p:nvPicPr>
          <p:cNvPr id="3074" name="Picture 2" descr="aboutus"/>
          <p:cNvPicPr>
            <a:picLocks noChangeAspect="1" noChangeArrowheads="1"/>
          </p:cNvPicPr>
          <p:nvPr/>
        </p:nvPicPr>
        <p:blipFill>
          <a:blip r:embed="rId4" cstate="print"/>
          <a:srcRect/>
          <a:stretch>
            <a:fillRect/>
          </a:stretch>
        </p:blipFill>
        <p:spPr bwMode="auto">
          <a:xfrm>
            <a:off x="4560850" y="0"/>
            <a:ext cx="4583150" cy="1295400"/>
          </a:xfrm>
          <a:prstGeom prst="rect">
            <a:avLst/>
          </a:prstGeom>
          <a:noFill/>
          <a:ln w="9525" algn="in">
            <a:noFill/>
            <a:miter lim="800000"/>
            <a:headEnd/>
            <a:tailEnd/>
          </a:ln>
          <a:effectLst/>
        </p:spPr>
      </p:pic>
      <p:sp>
        <p:nvSpPr>
          <p:cNvPr id="2050" name="Rectangle 2"/>
          <p:cNvSpPr>
            <a:spLocks noChangeArrowheads="1"/>
          </p:cNvSpPr>
          <p:nvPr/>
        </p:nvSpPr>
        <p:spPr bwMode="auto">
          <a:xfrm>
            <a:off x="0" y="0"/>
            <a:ext cx="4572000" cy="6858000"/>
          </a:xfrm>
          <a:prstGeom prst="rect">
            <a:avLst/>
          </a:prstGeom>
          <a:solidFill>
            <a:srgbClr val="E7E7E7"/>
          </a:solidFill>
          <a:ln w="9525" algn="in">
            <a:solidFill>
              <a:srgbClr val="E7E7E7"/>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Box 6"/>
          <p:cNvSpPr txBox="1"/>
          <p:nvPr/>
        </p:nvSpPr>
        <p:spPr>
          <a:xfrm>
            <a:off x="152400" y="838200"/>
            <a:ext cx="3962400" cy="4093428"/>
          </a:xfrm>
          <a:prstGeom prst="rect">
            <a:avLst/>
          </a:prstGeom>
          <a:noFill/>
        </p:spPr>
        <p:txBody>
          <a:bodyPr wrap="square" rtlCol="0">
            <a:spAutoFit/>
          </a:bodyPr>
          <a:lstStyle/>
          <a:p>
            <a:r>
              <a:rPr lang="en-US" sz="1100" dirty="0">
                <a:cs typeface="Tahoma" pitchFamily="34" charset="0"/>
              </a:rPr>
              <a:t> </a:t>
            </a:r>
          </a:p>
          <a:p>
            <a:r>
              <a:rPr lang="en-US" sz="1100" dirty="0" smtClean="0"/>
              <a:t>For 22 years, Buchanan Technologies has been in the business of helping customers solve business problems through the use of </a:t>
            </a:r>
            <a:r>
              <a:rPr lang="en-US" sz="1100" i="1" dirty="0" smtClean="0"/>
              <a:t>people, process and technology.</a:t>
            </a:r>
            <a:endParaRPr lang="en-US" sz="1100" dirty="0" smtClean="0"/>
          </a:p>
          <a:p>
            <a:r>
              <a:rPr lang="en-US" sz="1100" dirty="0" smtClean="0"/>
              <a:t> </a:t>
            </a:r>
          </a:p>
          <a:p>
            <a:r>
              <a:rPr lang="en-US" sz="1100" dirty="0" smtClean="0"/>
              <a:t>As the landscape of applications, infrastructure, and network management changes, we continue to grow and adapt through a pursuit of knowledge and expertise.</a:t>
            </a:r>
          </a:p>
          <a:p>
            <a:r>
              <a:rPr lang="en-US" sz="1100" dirty="0" smtClean="0"/>
              <a:t> </a:t>
            </a:r>
          </a:p>
          <a:p>
            <a:r>
              <a:rPr lang="en-US" sz="1100" dirty="0" smtClean="0"/>
              <a:t>We develop strong and beneficial alliances with key technology vendors. These relationships pay dividends to our customers by giving us direct technical support, inside and advance knowledge of upcoming releases, and preferential pricing. </a:t>
            </a:r>
          </a:p>
          <a:p>
            <a:r>
              <a:rPr lang="en-US" sz="1100" dirty="0" smtClean="0"/>
              <a:t> </a:t>
            </a:r>
          </a:p>
          <a:p>
            <a:r>
              <a:rPr lang="en-US" sz="1100" dirty="0" smtClean="0"/>
              <a:t>With 550 employees worldwide, spanning 7 times zones, and four 24x7 support centers, Buchanan is strategically positioned to meet your organizations evolving IT demands.  </a:t>
            </a:r>
          </a:p>
          <a:p>
            <a:r>
              <a:rPr lang="en-US" sz="1100" dirty="0" smtClean="0"/>
              <a:t> </a:t>
            </a:r>
          </a:p>
          <a:p>
            <a:r>
              <a:rPr lang="en-US" sz="1100" dirty="0"/>
              <a:t> </a:t>
            </a:r>
          </a:p>
          <a:p>
            <a:r>
              <a:rPr lang="en-US" sz="1100" dirty="0">
                <a:cs typeface="Tahoma" pitchFamily="34" charset="0"/>
              </a:rPr>
              <a:t> </a:t>
            </a:r>
          </a:p>
          <a:p>
            <a:r>
              <a:rPr lang="en-US" sz="1100" dirty="0">
                <a:cs typeface="Tahoma" pitchFamily="34" charset="0"/>
              </a:rPr>
              <a:t> </a:t>
            </a:r>
          </a:p>
          <a:p>
            <a:r>
              <a:rPr lang="en-US" sz="1100" dirty="0">
                <a:cs typeface="Tahoma" pitchFamily="34" charset="0"/>
              </a:rPr>
              <a:t> </a:t>
            </a:r>
          </a:p>
          <a:p>
            <a:endParaRPr lang="en-US" sz="1100" dirty="0">
              <a:cs typeface="Tahoma" pitchFamily="34" charset="0"/>
            </a:endParaRP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A69B2"/>
                </a:solidFill>
                <a:effectLst/>
                <a:latin typeface="Tw Cen MT Condensed Extra Bold" pitchFamily="34" charset="0"/>
              </a:rPr>
              <a:t>WHAT WE DO</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therinewhite.files.wordpress.com/2009/08/compass.jpg"/>
          <p:cNvPicPr>
            <a:picLocks noChangeAspect="1" noChangeArrowheads="1"/>
          </p:cNvPicPr>
          <p:nvPr/>
        </p:nvPicPr>
        <p:blipFill>
          <a:blip r:embed="rId2" cstate="print"/>
          <a:srcRect/>
          <a:stretch>
            <a:fillRect/>
          </a:stretch>
        </p:blipFill>
        <p:spPr bwMode="auto">
          <a:xfrm>
            <a:off x="6096000" y="0"/>
            <a:ext cx="2362200" cy="2706818"/>
          </a:xfrm>
          <a:prstGeom prst="rect">
            <a:avLst/>
          </a:prstGeom>
          <a:noFill/>
          <a:ln w="9525" algn="in">
            <a:noFill/>
            <a:miter lim="800000"/>
            <a:headEnd/>
            <a:tailEnd/>
          </a:ln>
          <a:effectLst/>
        </p:spPr>
      </p:pic>
      <p:pic>
        <p:nvPicPr>
          <p:cNvPr id="4" name="Picture 3" descr="buchanan_associates_color(outline).png"/>
          <p:cNvPicPr>
            <a:picLocks noChangeAspect="1"/>
          </p:cNvPicPr>
          <p:nvPr/>
        </p:nvPicPr>
        <p:blipFill>
          <a:blip r:embed="rId3"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4" cstate="print"/>
          <a:srcRect/>
          <a:stretch>
            <a:fillRect/>
          </a:stretch>
        </p:blipFill>
        <p:spPr bwMode="auto">
          <a:xfrm>
            <a:off x="4343400" y="2971800"/>
            <a:ext cx="6240463" cy="1189038"/>
          </a:xfrm>
          <a:prstGeom prst="rect">
            <a:avLst/>
          </a:prstGeom>
          <a:noFill/>
          <a:ln w="9525" algn="in">
            <a:noFill/>
            <a:miter lim="800000"/>
            <a:headEnd/>
            <a:tailEnd/>
          </a:ln>
          <a:effectLst/>
        </p:spPr>
      </p:pic>
      <p:sp>
        <p:nvSpPr>
          <p:cNvPr id="7" name="TextBox 6"/>
          <p:cNvSpPr txBox="1"/>
          <p:nvPr/>
        </p:nvSpPr>
        <p:spPr>
          <a:xfrm>
            <a:off x="152400" y="838200"/>
            <a:ext cx="5181600" cy="5724644"/>
          </a:xfrm>
          <a:prstGeom prst="rect">
            <a:avLst/>
          </a:prstGeom>
          <a:noFill/>
        </p:spPr>
        <p:txBody>
          <a:bodyPr wrap="square" rtlCol="0">
            <a:spAutoFit/>
          </a:bodyPr>
          <a:lstStyle/>
          <a:p>
            <a:r>
              <a:rPr lang="en-US" sz="1400" b="1" dirty="0">
                <a:solidFill>
                  <a:srgbClr val="0A6BB2"/>
                </a:solidFill>
              </a:rPr>
              <a:t>People Matter</a:t>
            </a:r>
            <a:endParaRPr lang="en-US" sz="1400" dirty="0">
              <a:solidFill>
                <a:srgbClr val="0A6BB2"/>
              </a:solidFill>
            </a:endParaRPr>
          </a:p>
          <a:p>
            <a:r>
              <a:rPr lang="en-US" sz="1100" dirty="0"/>
              <a:t>At Buchanan Technologies, our people are our most valuable asset. We passionately pursue trust relationships with our people and we reward hard work and encourage and enable our people to achieve their goals through Servant Leadership. We celebrate individuality. Each individual contributes differently to build a diverse work environment filled with an abundance of skills, talents, knowledge, and creativity.</a:t>
            </a:r>
          </a:p>
          <a:p>
            <a:r>
              <a:rPr lang="en-US" sz="1100" dirty="0"/>
              <a:t> </a:t>
            </a:r>
          </a:p>
          <a:p>
            <a:r>
              <a:rPr lang="en-US" sz="1100" b="1" dirty="0">
                <a:solidFill>
                  <a:schemeClr val="accent5">
                    <a:lumMod val="75000"/>
                  </a:schemeClr>
                </a:solidFill>
              </a:rPr>
              <a:t>We encourage lifestyle balance because we all work to live.</a:t>
            </a:r>
            <a:endParaRPr lang="en-US" sz="1100" dirty="0">
              <a:solidFill>
                <a:schemeClr val="accent5">
                  <a:lumMod val="75000"/>
                </a:schemeClr>
              </a:solidFill>
            </a:endParaRPr>
          </a:p>
          <a:p>
            <a:r>
              <a:rPr lang="en-US" sz="1100" b="1" dirty="0"/>
              <a:t> </a:t>
            </a:r>
            <a:endParaRPr lang="en-US" sz="1100" dirty="0"/>
          </a:p>
          <a:p>
            <a:r>
              <a:rPr lang="en-US" sz="1400" b="1" dirty="0">
                <a:solidFill>
                  <a:srgbClr val="0A6BB2"/>
                </a:solidFill>
              </a:rPr>
              <a:t>Customers  Matter</a:t>
            </a:r>
            <a:endParaRPr lang="en-US" sz="1400" dirty="0">
              <a:solidFill>
                <a:srgbClr val="0A6BB2"/>
              </a:solidFill>
            </a:endParaRPr>
          </a:p>
          <a:p>
            <a:r>
              <a:rPr lang="en-US" sz="1100" b="1" dirty="0">
                <a:solidFill>
                  <a:schemeClr val="accent5">
                    <a:lumMod val="75000"/>
                  </a:schemeClr>
                </a:solidFill>
              </a:rPr>
              <a:t>We love our customers. </a:t>
            </a:r>
            <a:endParaRPr lang="en-US" sz="1100" dirty="0">
              <a:solidFill>
                <a:schemeClr val="accent5">
                  <a:lumMod val="75000"/>
                </a:schemeClr>
              </a:solidFill>
            </a:endParaRPr>
          </a:p>
          <a:p>
            <a:r>
              <a:rPr lang="en-US" sz="1100" b="1" dirty="0"/>
              <a:t> </a:t>
            </a:r>
            <a:endParaRPr lang="en-US" sz="1100" dirty="0"/>
          </a:p>
          <a:p>
            <a:r>
              <a:rPr lang="en-US" sz="1100" dirty="0"/>
              <a:t>We want insanely happy customers. Happy customers are satisfied for the moment, whereas insanely happy customers  build lifelong relationships. We over-deliver on our promises. An abundantly satisfied customer is our greatest marketing tool. Abundant satisfaction is a result of trust. Trust is at the heart of every successful customer relationship.</a:t>
            </a:r>
          </a:p>
          <a:p>
            <a:r>
              <a:rPr lang="en-US" sz="1200" b="1" dirty="0"/>
              <a:t> </a:t>
            </a:r>
            <a:endParaRPr lang="en-US" sz="1200" dirty="0"/>
          </a:p>
          <a:p>
            <a:r>
              <a:rPr lang="en-US" sz="1400" b="1" dirty="0">
                <a:solidFill>
                  <a:srgbClr val="0A6BB2"/>
                </a:solidFill>
              </a:rPr>
              <a:t>Principles Matter</a:t>
            </a:r>
            <a:endParaRPr lang="en-US" sz="1400" dirty="0">
              <a:solidFill>
                <a:srgbClr val="0A6BB2"/>
              </a:solidFill>
            </a:endParaRPr>
          </a:p>
          <a:p>
            <a:r>
              <a:rPr lang="en-US" sz="1100" dirty="0"/>
              <a:t>We stand on principle and integrity in everything we do. There is no substitute for integrity. It takes years to build and only a moment to destroy. </a:t>
            </a:r>
          </a:p>
          <a:p>
            <a:r>
              <a:rPr lang="en-US" sz="1100" dirty="0"/>
              <a:t> </a:t>
            </a:r>
          </a:p>
          <a:p>
            <a:r>
              <a:rPr lang="en-US" sz="1100" b="1" dirty="0">
                <a:solidFill>
                  <a:schemeClr val="accent5">
                    <a:lumMod val="75000"/>
                  </a:schemeClr>
                </a:solidFill>
              </a:rPr>
              <a:t>Do the right thing, at the right time, for the right reason.</a:t>
            </a:r>
            <a:endParaRPr lang="en-US" sz="1100" dirty="0">
              <a:solidFill>
                <a:schemeClr val="accent5">
                  <a:lumMod val="75000"/>
                </a:schemeClr>
              </a:solidFill>
            </a:endParaRPr>
          </a:p>
          <a:p>
            <a:r>
              <a:rPr lang="en-US" sz="1200" b="1" dirty="0">
                <a:solidFill>
                  <a:srgbClr val="0A6BB2"/>
                </a:solidFill>
              </a:rPr>
              <a:t> </a:t>
            </a:r>
            <a:endParaRPr lang="en-US" sz="1200" dirty="0">
              <a:solidFill>
                <a:srgbClr val="0A6BB2"/>
              </a:solidFill>
            </a:endParaRPr>
          </a:p>
          <a:p>
            <a:r>
              <a:rPr lang="en-US" sz="1400" b="1" dirty="0">
                <a:solidFill>
                  <a:srgbClr val="0A6BB2"/>
                </a:solidFill>
              </a:rPr>
              <a:t>Community Matters</a:t>
            </a:r>
            <a:endParaRPr lang="en-US" sz="1400" dirty="0">
              <a:solidFill>
                <a:srgbClr val="0A6BB2"/>
              </a:solidFill>
            </a:endParaRPr>
          </a:p>
          <a:p>
            <a:r>
              <a:rPr lang="en-US" sz="1100" dirty="0"/>
              <a:t>One of our proudest traditions has been our community service. Our employees make a difference through the donation of their time, talents, and resources. We have an obligation to reach out to our communities at large and actively help where help is needed. </a:t>
            </a:r>
          </a:p>
          <a:p>
            <a:r>
              <a:rPr lang="en-US" sz="1100" b="1" dirty="0"/>
              <a:t> </a:t>
            </a:r>
            <a:endParaRPr lang="en-US" sz="1100" dirty="0"/>
          </a:p>
          <a:p>
            <a:r>
              <a:rPr lang="en-US" sz="1100" b="1" dirty="0">
                <a:solidFill>
                  <a:schemeClr val="accent5">
                    <a:lumMod val="75000"/>
                  </a:schemeClr>
                </a:solidFill>
              </a:rPr>
              <a:t>We can, we do, and we will make a difference.</a:t>
            </a:r>
            <a:endParaRPr lang="en-US" sz="1100" dirty="0">
              <a:solidFill>
                <a:schemeClr val="accent5">
                  <a:lumMod val="75000"/>
                </a:schemeClr>
              </a:solidFill>
            </a:endParaRPr>
          </a:p>
          <a:p>
            <a:r>
              <a:rPr lang="en-US" sz="1100" dirty="0"/>
              <a:t> </a:t>
            </a: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A69B2"/>
                </a:solidFill>
                <a:effectLst/>
                <a:latin typeface="Tw Cen MT Condensed Extra Bold" pitchFamily="34" charset="0"/>
              </a:rPr>
              <a:t>OUR</a:t>
            </a:r>
            <a:r>
              <a:rPr kumimoji="0" lang="en-US" sz="2000" b="0" i="0" u="none" strike="noStrike" cap="none" normalizeH="0" dirty="0" smtClean="0">
                <a:ln>
                  <a:noFill/>
                </a:ln>
                <a:solidFill>
                  <a:srgbClr val="0A69B2"/>
                </a:solidFill>
                <a:effectLst/>
                <a:latin typeface="Tw Cen MT Condensed Extra Bold" pitchFamily="34" charset="0"/>
              </a:rPr>
              <a:t> VALUES</a:t>
            </a:r>
            <a:endParaRPr kumimoji="0" lang="en-US" sz="1800" b="0" i="0" u="none" strike="noStrike" cap="none" normalizeH="0" baseline="0" dirty="0" smtClean="0">
              <a:ln>
                <a:noFill/>
              </a:ln>
              <a:solidFill>
                <a:schemeClr val="tx1"/>
              </a:solidFill>
              <a:effectLst/>
              <a:latin typeface="Arial" pitchFamily="34" charset="0"/>
            </a:endParaRPr>
          </a:p>
        </p:txBody>
      </p:sp>
      <p:sp>
        <p:nvSpPr>
          <p:cNvPr id="16386" name="Rectangle 2"/>
          <p:cNvSpPr>
            <a:spLocks noChangeArrowheads="1"/>
          </p:cNvSpPr>
          <p:nvPr/>
        </p:nvSpPr>
        <p:spPr bwMode="auto">
          <a:xfrm>
            <a:off x="6096000" y="2057400"/>
            <a:ext cx="2362200" cy="2057400"/>
          </a:xfrm>
          <a:prstGeom prst="rect">
            <a:avLst/>
          </a:prstGeom>
          <a:solidFill>
            <a:srgbClr val="E7E7E7"/>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388" name="AutoShape 4"/>
          <p:cNvSpPr>
            <a:spLocks noChangeArrowheads="1"/>
          </p:cNvSpPr>
          <p:nvPr/>
        </p:nvSpPr>
        <p:spPr bwMode="auto">
          <a:xfrm>
            <a:off x="5772150" y="1981200"/>
            <a:ext cx="2914650" cy="1200150"/>
          </a:xfrm>
          <a:prstGeom prst="bracketPair">
            <a:avLst>
              <a:gd name="adj" fmla="val 16667"/>
            </a:avLst>
          </a:prstGeom>
          <a:solidFill>
            <a:srgbClr val="FFFFFF"/>
          </a:solidFill>
          <a:ln w="9525">
            <a:solidFill>
              <a:srgbClr val="0A69B2"/>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A69B2"/>
                </a:solidFill>
                <a:effectLst/>
                <a:latin typeface="+mj-lt"/>
              </a:rPr>
              <a:t>Values are those internal emotions and core beliefs that set the tone for how we will act and what motivates us to take action. Our values help us determine what matters.</a:t>
            </a:r>
            <a:endParaRPr kumimoji="0" lang="en-US" sz="16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0"/>
            <a:ext cx="4953000" cy="4247317"/>
          </a:xfrm>
          <a:prstGeom prst="rect">
            <a:avLst/>
          </a:prstGeom>
          <a:noFill/>
        </p:spPr>
        <p:txBody>
          <a:bodyPr wrap="square" rtlCol="0">
            <a:spAutoFit/>
          </a:bodyPr>
          <a:lstStyle/>
          <a:p>
            <a:r>
              <a:rPr lang="en-US" sz="1400" dirty="0">
                <a:solidFill>
                  <a:srgbClr val="0A6BB2"/>
                </a:solidFill>
              </a:rPr>
              <a:t>We strive to be: </a:t>
            </a:r>
            <a:r>
              <a:rPr lang="en-US" sz="1400" b="1" dirty="0">
                <a:solidFill>
                  <a:srgbClr val="0A6BB2"/>
                </a:solidFill>
              </a:rPr>
              <a:t>The Preferred Employer</a:t>
            </a:r>
            <a:endParaRPr lang="en-US" sz="1400" dirty="0">
              <a:solidFill>
                <a:srgbClr val="0A6BB2"/>
              </a:solidFill>
            </a:endParaRPr>
          </a:p>
          <a:p>
            <a:r>
              <a:rPr lang="en-US" sz="1100" dirty="0"/>
              <a:t> </a:t>
            </a:r>
          </a:p>
          <a:p>
            <a:pPr marL="109538" indent="-109538">
              <a:buFont typeface="Arial" pitchFamily="34" charset="0"/>
              <a:buChar char="•"/>
            </a:pPr>
            <a:r>
              <a:rPr lang="en-US" sz="1100" dirty="0" smtClean="0"/>
              <a:t>Buchanan </a:t>
            </a:r>
            <a:r>
              <a:rPr lang="en-US" sz="1100" dirty="0"/>
              <a:t>Technologies is a place where people grow and thrive. </a:t>
            </a:r>
          </a:p>
          <a:p>
            <a:pPr marL="109538" indent="-109538">
              <a:buFont typeface="Arial" pitchFamily="34" charset="0"/>
              <a:buChar char="•"/>
            </a:pPr>
            <a:r>
              <a:rPr lang="en-US" sz="1100" dirty="0" smtClean="0"/>
              <a:t>Our </a:t>
            </a:r>
            <a:r>
              <a:rPr lang="en-US" sz="1100" dirty="0"/>
              <a:t>culture is simultaneously fun and challenging. </a:t>
            </a:r>
            <a:endParaRPr lang="en-US" sz="1100" dirty="0" smtClean="0"/>
          </a:p>
          <a:p>
            <a:pPr marL="109538" indent="-109538">
              <a:buFont typeface="Arial" pitchFamily="34" charset="0"/>
              <a:buChar char="•"/>
            </a:pPr>
            <a:r>
              <a:rPr lang="en-US" sz="1100" dirty="0" smtClean="0"/>
              <a:t>We </a:t>
            </a:r>
            <a:r>
              <a:rPr lang="en-US" sz="1100" dirty="0"/>
              <a:t>enable and celebrate personal achievement.</a:t>
            </a:r>
          </a:p>
          <a:p>
            <a:pPr marL="109538" indent="-109538">
              <a:buFont typeface="Arial" pitchFamily="34" charset="0"/>
              <a:buChar char="•"/>
            </a:pPr>
            <a:r>
              <a:rPr lang="en-US" sz="1100" dirty="0" smtClean="0"/>
              <a:t>Our </a:t>
            </a:r>
            <a:r>
              <a:rPr lang="en-US" sz="1100" dirty="0"/>
              <a:t>people are equipped for success with knowledge, information, and tools.</a:t>
            </a:r>
            <a:r>
              <a:rPr lang="en-US" sz="1100" b="1" i="1" dirty="0"/>
              <a:t> </a:t>
            </a:r>
            <a:endParaRPr lang="en-US" sz="1100" dirty="0"/>
          </a:p>
          <a:p>
            <a:r>
              <a:rPr lang="en-US" sz="1100" b="1" i="1" dirty="0"/>
              <a:t> </a:t>
            </a:r>
            <a:endParaRPr lang="en-US" sz="1100" dirty="0">
              <a:solidFill>
                <a:schemeClr val="accent5">
                  <a:lumMod val="75000"/>
                </a:schemeClr>
              </a:solidFill>
            </a:endParaRPr>
          </a:p>
          <a:p>
            <a:r>
              <a:rPr lang="en-US" sz="1100" b="1" dirty="0">
                <a:solidFill>
                  <a:schemeClr val="accent5">
                    <a:lumMod val="75000"/>
                  </a:schemeClr>
                </a:solidFill>
              </a:rPr>
              <a:t>Our company believes in Servant Leadership.</a:t>
            </a:r>
            <a:endParaRPr lang="en-US" sz="1100" dirty="0">
              <a:solidFill>
                <a:schemeClr val="accent5">
                  <a:lumMod val="75000"/>
                </a:schemeClr>
              </a:solidFill>
            </a:endParaRPr>
          </a:p>
          <a:p>
            <a:r>
              <a:rPr lang="en-US" sz="1100" b="1" dirty="0"/>
              <a:t> </a:t>
            </a:r>
            <a:endParaRPr lang="en-US" sz="1100" dirty="0"/>
          </a:p>
          <a:p>
            <a:r>
              <a:rPr lang="en-US" sz="1100" b="1" dirty="0"/>
              <a:t> </a:t>
            </a:r>
            <a:endParaRPr lang="en-US" sz="1100" dirty="0"/>
          </a:p>
          <a:p>
            <a:r>
              <a:rPr lang="en-US" sz="1400" dirty="0">
                <a:solidFill>
                  <a:srgbClr val="0A6BB2"/>
                </a:solidFill>
              </a:rPr>
              <a:t>We strive to be: </a:t>
            </a:r>
            <a:r>
              <a:rPr lang="en-US" sz="1400" b="1" dirty="0">
                <a:solidFill>
                  <a:srgbClr val="0A6BB2"/>
                </a:solidFill>
              </a:rPr>
              <a:t>The Preferred Business Partner</a:t>
            </a:r>
            <a:endParaRPr lang="en-US" sz="1400" dirty="0">
              <a:solidFill>
                <a:srgbClr val="0A6BB2"/>
              </a:solidFill>
            </a:endParaRPr>
          </a:p>
          <a:p>
            <a:r>
              <a:rPr lang="en-US" sz="1100" dirty="0"/>
              <a:t> </a:t>
            </a:r>
          </a:p>
          <a:p>
            <a:pPr marL="109538" indent="-109538">
              <a:buFont typeface="Arial" pitchFamily="34" charset="0"/>
              <a:buChar char="•"/>
            </a:pPr>
            <a:r>
              <a:rPr lang="en-US" sz="1100" dirty="0" smtClean="0"/>
              <a:t>Our </a:t>
            </a:r>
            <a:r>
              <a:rPr lang="en-US" sz="1100" dirty="0"/>
              <a:t>customers and alliances trust us, and we never take that for granted.</a:t>
            </a:r>
          </a:p>
          <a:p>
            <a:pPr marL="109538" indent="-109538">
              <a:buFont typeface="Arial" pitchFamily="34" charset="0"/>
              <a:buChar char="•"/>
            </a:pPr>
            <a:r>
              <a:rPr lang="en-US" sz="1100" dirty="0" smtClean="0"/>
              <a:t>We </a:t>
            </a:r>
            <a:r>
              <a:rPr lang="en-US" sz="1100" dirty="0"/>
              <a:t>deliver transformational services through the technical leadership, innovation, and knowledge capital of our people.</a:t>
            </a:r>
          </a:p>
          <a:p>
            <a:pPr marL="109538" indent="-109538">
              <a:buFont typeface="Arial" pitchFamily="34" charset="0"/>
              <a:buChar char="•"/>
            </a:pPr>
            <a:r>
              <a:rPr lang="en-US" sz="1100" dirty="0" smtClean="0"/>
              <a:t>We </a:t>
            </a:r>
            <a:r>
              <a:rPr lang="en-US" sz="1100" dirty="0"/>
              <a:t>have a stake in every relationship.  We share the risk and invest resources to create the reward.</a:t>
            </a:r>
          </a:p>
          <a:p>
            <a:pPr marL="109538" indent="-109538">
              <a:buFont typeface="Arial" pitchFamily="34" charset="0"/>
              <a:buChar char="•"/>
            </a:pPr>
            <a:r>
              <a:rPr lang="en-US" sz="1100" dirty="0" smtClean="0"/>
              <a:t>Our </a:t>
            </a:r>
            <a:r>
              <a:rPr lang="en-US" sz="1100" dirty="0"/>
              <a:t>customers can depend on us to be good stewards of their investment.  They know we practice integrity in all of our business dealings.   </a:t>
            </a:r>
          </a:p>
          <a:p>
            <a:r>
              <a:rPr lang="en-US" sz="1100" dirty="0"/>
              <a:t> </a:t>
            </a:r>
          </a:p>
          <a:p>
            <a:r>
              <a:rPr lang="en-US" sz="1100" b="1" dirty="0"/>
              <a:t> </a:t>
            </a:r>
            <a:endParaRPr lang="en-US" sz="1100" dirty="0"/>
          </a:p>
          <a:p>
            <a:r>
              <a:rPr lang="en-US" sz="1100" dirty="0"/>
              <a:t>We encourage our employees to actively pursue their personal, financial and career goals. Choose a direction, focus on your goals, and we will help you attain them</a:t>
            </a:r>
          </a:p>
          <a:p>
            <a:r>
              <a:rPr lang="en-US" sz="1100" dirty="0"/>
              <a:t> </a:t>
            </a: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A69B2"/>
                </a:solidFill>
                <a:effectLst/>
                <a:latin typeface="Tw Cen MT Condensed Extra Bold" pitchFamily="34" charset="0"/>
              </a:rPr>
              <a:t>OUR</a:t>
            </a:r>
            <a:r>
              <a:rPr kumimoji="0" lang="en-US" sz="2000" b="0" i="0" u="none" strike="noStrike" cap="none" normalizeH="0" dirty="0" smtClean="0">
                <a:ln>
                  <a:noFill/>
                </a:ln>
                <a:solidFill>
                  <a:srgbClr val="0A69B2"/>
                </a:solidFill>
                <a:effectLst/>
                <a:latin typeface="Tw Cen MT Condensed Extra Bold" pitchFamily="34" charset="0"/>
              </a:rPr>
              <a:t> VISION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7410" name="AutoShape 2"/>
          <p:cNvSpPr>
            <a:spLocks noChangeArrowheads="1"/>
          </p:cNvSpPr>
          <p:nvPr/>
        </p:nvSpPr>
        <p:spPr bwMode="auto">
          <a:xfrm>
            <a:off x="5638800" y="990600"/>
            <a:ext cx="3200400" cy="609600"/>
          </a:xfrm>
          <a:prstGeom prst="bracketPair">
            <a:avLst>
              <a:gd name="adj" fmla="val 16667"/>
            </a:avLst>
          </a:prstGeom>
          <a:solidFill>
            <a:srgbClr val="FFFFFF"/>
          </a:solidFill>
          <a:ln w="9525" algn="ctr">
            <a:solidFill>
              <a:srgbClr val="0A69B2"/>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A69B2"/>
                </a:solidFill>
                <a:effectLst/>
                <a:latin typeface="+mj-lt"/>
              </a:rPr>
              <a:t>Vision is organizing and operating in such a way that we continuously live out our values. </a:t>
            </a:r>
            <a:endParaRPr kumimoji="0" lang="en-US" sz="1600" b="0" i="0" u="none" strike="noStrike" cap="none" normalizeH="0" baseline="0" dirty="0" smtClean="0">
              <a:ln>
                <a:noFill/>
              </a:ln>
              <a:solidFill>
                <a:schemeClr val="tx1"/>
              </a:solidFill>
              <a:effectLst/>
              <a:latin typeface="+mj-lt"/>
            </a:endParaRPr>
          </a:p>
        </p:txBody>
      </p:sp>
      <p:pic>
        <p:nvPicPr>
          <p:cNvPr id="5122" name="Picture 2"/>
          <p:cNvPicPr>
            <a:picLocks noChangeAspect="1" noChangeArrowheads="1"/>
          </p:cNvPicPr>
          <p:nvPr/>
        </p:nvPicPr>
        <p:blipFill>
          <a:blip r:embed="rId4" cstate="print"/>
          <a:srcRect/>
          <a:stretch>
            <a:fillRect/>
          </a:stretch>
        </p:blipFill>
        <p:spPr bwMode="auto">
          <a:xfrm>
            <a:off x="5372100" y="2057400"/>
            <a:ext cx="3771900" cy="2538412"/>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12" name="Text Box 3"/>
          <p:cNvSpPr txBox="1">
            <a:spLocks noChangeArrowheads="1"/>
          </p:cNvSpPr>
          <p:nvPr/>
        </p:nvSpPr>
        <p:spPr bwMode="auto">
          <a:xfrm>
            <a:off x="4953000" y="2286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A69B2"/>
                </a:solidFill>
                <a:effectLst/>
                <a:latin typeface="Tw Cen MT Condensed Extra Bold" pitchFamily="34" charset="0"/>
              </a:rPr>
              <a:t>SERVANT LEADERSHIP</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4876800" y="762000"/>
            <a:ext cx="3962400" cy="2292935"/>
          </a:xfrm>
          <a:prstGeom prst="rect">
            <a:avLst/>
          </a:prstGeom>
          <a:noFill/>
        </p:spPr>
        <p:txBody>
          <a:bodyPr wrap="square" rtlCol="0">
            <a:spAutoFit/>
          </a:bodyPr>
          <a:lstStyle/>
          <a:p>
            <a:r>
              <a:rPr lang="en-US" sz="1100" dirty="0"/>
              <a:t>Servant Leadership is a practical philosophy which supports people who choose to serve first and then lead as a way of expanding service to individuals and institutions. </a:t>
            </a:r>
          </a:p>
          <a:p>
            <a:r>
              <a:rPr lang="en-US" sz="1100" dirty="0"/>
              <a:t> </a:t>
            </a:r>
          </a:p>
          <a:p>
            <a:r>
              <a:rPr lang="en-US" sz="1100" dirty="0"/>
              <a:t>Servant leaders encourage collaboration, trust, foresight, and listening; they teach through example, consistent feedback, and personal guidance. </a:t>
            </a:r>
          </a:p>
          <a:p>
            <a:r>
              <a:rPr lang="en-US" sz="1100" dirty="0"/>
              <a:t> </a:t>
            </a:r>
          </a:p>
          <a:p>
            <a:r>
              <a:rPr lang="en-US" sz="1100" dirty="0"/>
              <a:t>Servant Leadership means that it is each person’s</a:t>
            </a:r>
          </a:p>
          <a:p>
            <a:r>
              <a:rPr lang="en-US" sz="1100" dirty="0"/>
              <a:t>responsibility to be a leader, to set a positive</a:t>
            </a:r>
          </a:p>
          <a:p>
            <a:r>
              <a:rPr lang="en-US" sz="1100" dirty="0"/>
              <a:t>influence, and educate through example. This is how we all grow and this is BA culture.</a:t>
            </a:r>
          </a:p>
          <a:p>
            <a:r>
              <a:rPr lang="en-US" sz="1100" dirty="0"/>
              <a:t> </a:t>
            </a:r>
          </a:p>
        </p:txBody>
      </p:sp>
      <p:sp>
        <p:nvSpPr>
          <p:cNvPr id="2050" name="Rectangle 2"/>
          <p:cNvSpPr>
            <a:spLocks noChangeArrowheads="1"/>
          </p:cNvSpPr>
          <p:nvPr/>
        </p:nvSpPr>
        <p:spPr bwMode="auto">
          <a:xfrm>
            <a:off x="0" y="0"/>
            <a:ext cx="4572000" cy="4800600"/>
          </a:xfrm>
          <a:prstGeom prst="rect">
            <a:avLst/>
          </a:prstGeom>
          <a:solidFill>
            <a:srgbClr val="E7E7E7"/>
          </a:solidFill>
          <a:ln w="9525" algn="in">
            <a:solidFill>
              <a:srgbClr val="E7E7E7"/>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Box 6"/>
          <p:cNvSpPr txBox="1"/>
          <p:nvPr/>
        </p:nvSpPr>
        <p:spPr>
          <a:xfrm>
            <a:off x="228600" y="1600200"/>
            <a:ext cx="3962400" cy="2292935"/>
          </a:xfrm>
          <a:prstGeom prst="rect">
            <a:avLst/>
          </a:prstGeom>
          <a:noFill/>
        </p:spPr>
        <p:txBody>
          <a:bodyPr wrap="square" rtlCol="0">
            <a:spAutoFit/>
          </a:bodyPr>
          <a:lstStyle/>
          <a:p>
            <a:r>
              <a:rPr lang="en-US" sz="1100" dirty="0"/>
              <a:t>Direction, these are the short-term, specific and measurable actions, or </a:t>
            </a:r>
            <a:r>
              <a:rPr lang="en-US" sz="1100" i="1" dirty="0"/>
              <a:t>initiatives</a:t>
            </a:r>
            <a:r>
              <a:rPr lang="en-US" sz="1100" dirty="0"/>
              <a:t>, that we take to support our business. </a:t>
            </a:r>
          </a:p>
          <a:p>
            <a:r>
              <a:rPr lang="en-US" sz="1100" dirty="0"/>
              <a:t> </a:t>
            </a:r>
          </a:p>
          <a:p>
            <a:pPr marL="109538" indent="-109538">
              <a:buFont typeface="Arial" pitchFamily="34" charset="0"/>
              <a:buChar char="•"/>
            </a:pPr>
            <a:r>
              <a:rPr lang="en-US" sz="1100" b="1" dirty="0" smtClean="0"/>
              <a:t>Proactive </a:t>
            </a:r>
            <a:r>
              <a:rPr lang="en-US" sz="1100" b="1" dirty="0"/>
              <a:t>Employee Communication</a:t>
            </a:r>
            <a:endParaRPr lang="en-US" sz="1100" dirty="0"/>
          </a:p>
          <a:p>
            <a:pPr marL="109538" indent="-109538">
              <a:buFont typeface="Arial" pitchFamily="34" charset="0"/>
              <a:buChar char="•"/>
            </a:pPr>
            <a:r>
              <a:rPr lang="en-US" sz="1100" b="1" dirty="0" smtClean="0"/>
              <a:t>Improvement </a:t>
            </a:r>
            <a:r>
              <a:rPr lang="en-US" sz="1100" b="1" dirty="0"/>
              <a:t>of Employee-Focused Programs</a:t>
            </a:r>
            <a:endParaRPr lang="en-US" sz="1100" dirty="0"/>
          </a:p>
          <a:p>
            <a:pPr marL="109538" indent="-109538">
              <a:buFont typeface="Arial" pitchFamily="34" charset="0"/>
              <a:buChar char="•"/>
            </a:pPr>
            <a:r>
              <a:rPr lang="en-US" sz="1100" b="1" dirty="0" smtClean="0"/>
              <a:t>Servant </a:t>
            </a:r>
            <a:r>
              <a:rPr lang="en-US" sz="1100" b="1" dirty="0"/>
              <a:t>Leadership Development</a:t>
            </a:r>
            <a:endParaRPr lang="en-US" sz="1100" dirty="0"/>
          </a:p>
          <a:p>
            <a:pPr marL="109538" indent="-109538">
              <a:buFont typeface="Arial" pitchFamily="34" charset="0"/>
              <a:buChar char="•"/>
            </a:pPr>
            <a:r>
              <a:rPr lang="en-US" sz="1100" b="1" dirty="0" smtClean="0"/>
              <a:t>Spreading </a:t>
            </a:r>
            <a:r>
              <a:rPr lang="en-US" sz="1100" b="1" dirty="0"/>
              <a:t>of Buchanan Technologies Culture</a:t>
            </a:r>
            <a:endParaRPr lang="en-US" sz="1100" dirty="0"/>
          </a:p>
          <a:p>
            <a:pPr marL="109538" indent="-109538">
              <a:buFont typeface="Arial" pitchFamily="34" charset="0"/>
              <a:buChar char="•"/>
            </a:pPr>
            <a:r>
              <a:rPr lang="en-US" sz="1100" b="1" dirty="0" smtClean="0"/>
              <a:t>Development </a:t>
            </a:r>
            <a:r>
              <a:rPr lang="en-US" sz="1100" b="1" dirty="0"/>
              <a:t>of Empowering Processes</a:t>
            </a:r>
            <a:endParaRPr lang="en-US" sz="1100" dirty="0"/>
          </a:p>
          <a:p>
            <a:pPr marL="109538" indent="-109538"/>
            <a:endParaRPr lang="en-US" sz="1100" dirty="0"/>
          </a:p>
          <a:p>
            <a:r>
              <a:rPr lang="en-US" sz="1100" dirty="0"/>
              <a:t>We encourage our employees to actively pursue their personal, financial and career goals. Choose a direction, focus on your goals, and we will help you attain them.</a:t>
            </a:r>
          </a:p>
          <a:p>
            <a:r>
              <a:rPr lang="en-US" sz="1100" dirty="0"/>
              <a:t> </a:t>
            </a:r>
          </a:p>
        </p:txBody>
      </p:sp>
      <p:sp>
        <p:nvSpPr>
          <p:cNvPr id="2051" name="Text Box 3"/>
          <p:cNvSpPr txBox="1">
            <a:spLocks noChangeArrowheads="1"/>
          </p:cNvSpPr>
          <p:nvPr/>
        </p:nvSpPr>
        <p:spPr bwMode="auto">
          <a:xfrm>
            <a:off x="304800" y="1066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A69B2"/>
                </a:solidFill>
                <a:effectLst/>
                <a:latin typeface="Tw Cen MT Condensed Extra Bold" pitchFamily="34" charset="0"/>
              </a:rPr>
              <a:t>OUR</a:t>
            </a:r>
            <a:r>
              <a:rPr kumimoji="0" lang="en-US" sz="2000" b="0" i="0" u="none" strike="noStrike" cap="none" normalizeH="0" dirty="0" smtClean="0">
                <a:ln>
                  <a:noFill/>
                </a:ln>
                <a:solidFill>
                  <a:srgbClr val="0A69B2"/>
                </a:solidFill>
                <a:effectLst/>
                <a:latin typeface="Tw Cen MT Condensed Extra Bold" pitchFamily="34" charset="0"/>
              </a:rPr>
              <a:t> DIRECTION</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5884863" y="3048000"/>
            <a:ext cx="3259137" cy="240188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0"/>
            <a:ext cx="3733800" cy="3570208"/>
          </a:xfrm>
          <a:prstGeom prst="rect">
            <a:avLst/>
          </a:prstGeom>
          <a:noFill/>
        </p:spPr>
        <p:txBody>
          <a:bodyPr wrap="square" rtlCol="0">
            <a:spAutoFit/>
          </a:bodyPr>
          <a:lstStyle/>
          <a:p>
            <a:r>
              <a:rPr lang="en-US" sz="1400" b="1" dirty="0" smtClean="0">
                <a:solidFill>
                  <a:srgbClr val="0A6BB2"/>
                </a:solidFill>
              </a:rPr>
              <a:t>TRIAD Methodology</a:t>
            </a:r>
            <a:endParaRPr lang="en-US" sz="1400" dirty="0" smtClean="0">
              <a:solidFill>
                <a:srgbClr val="0A6BB2"/>
              </a:solidFill>
            </a:endParaRPr>
          </a:p>
          <a:p>
            <a:r>
              <a:rPr lang="en-US" sz="1100" dirty="0" smtClean="0"/>
              <a:t>The successful blend of interpersonal communication skills, effective project management and technical ability is incredibly powerful.  The </a:t>
            </a:r>
            <a:r>
              <a:rPr lang="en-US" sz="1100" b="1" dirty="0" smtClean="0"/>
              <a:t>TRIAD© Methodology </a:t>
            </a:r>
            <a:r>
              <a:rPr lang="en-US" sz="1100" dirty="0" smtClean="0"/>
              <a:t>maps an individual’s capabilities to create teams that are effective and efficient.</a:t>
            </a:r>
          </a:p>
          <a:p>
            <a:r>
              <a:rPr lang="en-US" sz="1100" dirty="0" smtClean="0"/>
              <a:t> </a:t>
            </a:r>
          </a:p>
          <a:p>
            <a:r>
              <a:rPr lang="en-US" sz="1100" dirty="0" smtClean="0"/>
              <a:t>Projects are mapped into the </a:t>
            </a:r>
            <a:r>
              <a:rPr lang="en-US" sz="1100" b="1" dirty="0" smtClean="0"/>
              <a:t>TRIAD© Methodology  </a:t>
            </a:r>
            <a:r>
              <a:rPr lang="en-US" sz="1100" dirty="0" smtClean="0"/>
              <a:t>to ensure effective communication and training plans. Project management will keep people aware of the progress of the project and the skill to get the job done.</a:t>
            </a:r>
          </a:p>
          <a:p>
            <a:r>
              <a:rPr lang="en-US" sz="1100" dirty="0" smtClean="0"/>
              <a:t> </a:t>
            </a:r>
          </a:p>
          <a:p>
            <a:r>
              <a:rPr lang="en-US" sz="1100" dirty="0" smtClean="0"/>
              <a:t>When the </a:t>
            </a:r>
            <a:r>
              <a:rPr lang="en-US" sz="1100" b="1" dirty="0" smtClean="0"/>
              <a:t>TRIAD© Methodology </a:t>
            </a:r>
            <a:r>
              <a:rPr lang="en-US" sz="1100" dirty="0" smtClean="0"/>
              <a:t>is applied to a customer relationship, the strength of both the customer and BA grows, thus combining the embedded knowledge of our customers and processes to achieve a high value return with fundamental IT management.</a:t>
            </a:r>
          </a:p>
          <a:p>
            <a:r>
              <a:rPr lang="en-US" sz="1100" dirty="0" smtClean="0"/>
              <a:t> </a:t>
            </a:r>
          </a:p>
          <a:p>
            <a:r>
              <a:rPr lang="en-US" sz="1100" dirty="0" smtClean="0"/>
              <a:t> </a:t>
            </a:r>
          </a:p>
          <a:p>
            <a:r>
              <a:rPr lang="en-US" sz="1400" dirty="0"/>
              <a:t> </a:t>
            </a: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A69B2"/>
                </a:solidFill>
                <a:latin typeface="Tw Cen MT Condensed Extra Bold" pitchFamily="34" charset="0"/>
              </a:rPr>
              <a:t>PEOPLE|PROCESS|TECHNOLOGY</a:t>
            </a:r>
            <a:endParaRPr kumimoji="0" lang="en-US" sz="1800" b="0" i="0" u="none" strike="noStrike" cap="none" normalizeH="0" baseline="0" dirty="0" smtClean="0">
              <a:ln>
                <a:noFill/>
              </a:ln>
              <a:solidFill>
                <a:schemeClr val="tx1"/>
              </a:solidFill>
              <a:effectLst/>
              <a:latin typeface="Arial" pitchFamily="34" charset="0"/>
            </a:endParaRPr>
          </a:p>
        </p:txBody>
      </p:sp>
      <p:sp>
        <p:nvSpPr>
          <p:cNvPr id="20483" name="Rectangle 3"/>
          <p:cNvSpPr>
            <a:spLocks noChangeArrowheads="1"/>
          </p:cNvSpPr>
          <p:nvPr/>
        </p:nvSpPr>
        <p:spPr bwMode="auto">
          <a:xfrm>
            <a:off x="304800" y="5280139"/>
            <a:ext cx="5029200" cy="1323439"/>
          </a:xfrm>
          <a:prstGeom prst="rect">
            <a:avLst/>
          </a:prstGeom>
          <a:noFill/>
          <a:ln w="9525">
            <a:noFill/>
            <a:miter lim="800000"/>
            <a:headEnd/>
            <a:tailEnd/>
          </a:ln>
          <a:effectLst/>
        </p:spPr>
        <p:txBody>
          <a:bodyPr vert="horz" wrap="square" lIns="0" tIns="0" rIns="0" bIns="0" numCol="3" spcCol="45720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A69B2"/>
                </a:solidFill>
                <a:effectLst/>
                <a:latin typeface="Tahoma" pitchFamily="34" charset="0"/>
              </a:rPr>
              <a:t>People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Buchanan hand picks only the brightest talent on the market. The right people with the right skills.</a:t>
            </a: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a:solidFill>
                <a:srgbClr val="000000"/>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ahoma" pitchFamily="34" charset="0"/>
              </a:rPr>
              <a:t> </a:t>
            </a:r>
            <a:r>
              <a:rPr kumimoji="0" lang="en-US" sz="1100" b="0" i="0" u="none" strike="noStrike" cap="none" normalizeH="0" baseline="0" dirty="0" smtClean="0">
                <a:ln>
                  <a:noFill/>
                </a:ln>
                <a:solidFill>
                  <a:srgbClr val="000000"/>
                </a:solidFill>
                <a:effectLst/>
                <a:latin typeface="Tahoma"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A69B2"/>
                </a:solidFill>
                <a:effectLst/>
                <a:latin typeface="Tahoma" pitchFamily="34" charset="0"/>
              </a:rPr>
              <a:t>Process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Best practices are proven processes. Buchanan uses methodologies such as ITIL and Century to support customers’ business processes.</a:t>
            </a:r>
            <a:endParaRPr kumimoji="0" lang="en-US" sz="1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A69B2"/>
                </a:solidFill>
                <a:effectLst/>
                <a:latin typeface="Tahoma" pitchFamily="34" charset="0"/>
              </a:rPr>
              <a:t>Technology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j-lt"/>
              </a:rPr>
              <a:t>Buchanan uses industry standard as well as proprietary technologies to keep our customers secure, stable, and efficient.</a:t>
            </a:r>
            <a:endParaRPr kumimoji="0" lang="en-US" sz="1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26" name="Picture 2" descr="Tria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609600"/>
            <a:ext cx="3886200" cy="3848100"/>
          </a:xfrm>
          <a:prstGeom prst="rect">
            <a:avLst/>
          </a:prstGeom>
          <a:noFill/>
          <a:ln w="9525" algn="ctr">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pic>
        <p:nvPicPr>
          <p:cNvPr id="1031" name="Picture 7" descr="Untitled-2 copy"/>
          <p:cNvPicPr>
            <a:picLocks noChangeAspect="1" noChangeArrowheads="1"/>
          </p:cNvPicPr>
          <p:nvPr/>
        </p:nvPicPr>
        <p:blipFill>
          <a:blip r:embed="rId3" cstate="print"/>
          <a:srcRect/>
          <a:stretch>
            <a:fillRect/>
          </a:stretch>
        </p:blipFill>
        <p:spPr bwMode="auto">
          <a:xfrm>
            <a:off x="4343400" y="2971800"/>
            <a:ext cx="6240463" cy="1189038"/>
          </a:xfrm>
          <a:prstGeom prst="rect">
            <a:avLst/>
          </a:prstGeom>
          <a:noFill/>
          <a:ln w="9525" algn="in">
            <a:noFill/>
            <a:miter lim="800000"/>
            <a:headEnd/>
            <a:tailEnd/>
          </a:ln>
          <a:effectLst/>
        </p:spPr>
      </p:pic>
      <p:pic>
        <p:nvPicPr>
          <p:cNvPr id="1034" name="Picture 10" descr="Untitled-2 copy"/>
          <p:cNvPicPr>
            <a:picLocks noChangeAspect="1" noChangeArrowheads="1"/>
          </p:cNvPicPr>
          <p:nvPr/>
        </p:nvPicPr>
        <p:blipFill>
          <a:blip r:embed="rId3" cstate="print"/>
          <a:srcRect/>
          <a:stretch>
            <a:fillRect/>
          </a:stretch>
        </p:blipFill>
        <p:spPr bwMode="auto">
          <a:xfrm>
            <a:off x="5257800" y="2209800"/>
            <a:ext cx="5211508" cy="992983"/>
          </a:xfrm>
          <a:prstGeom prst="rect">
            <a:avLst/>
          </a:prstGeom>
          <a:noFill/>
          <a:ln w="9525" algn="in">
            <a:noFill/>
            <a:miter lim="800000"/>
            <a:headEnd/>
            <a:tailEnd/>
          </a:ln>
          <a:effectLst/>
        </p:spPr>
      </p:pic>
      <p:sp>
        <p:nvSpPr>
          <p:cNvPr id="7" name="TextBox 6"/>
          <p:cNvSpPr txBox="1"/>
          <p:nvPr/>
        </p:nvSpPr>
        <p:spPr>
          <a:xfrm>
            <a:off x="152400" y="838200"/>
            <a:ext cx="4267200" cy="4324261"/>
          </a:xfrm>
          <a:prstGeom prst="rect">
            <a:avLst/>
          </a:prstGeom>
          <a:noFill/>
        </p:spPr>
        <p:txBody>
          <a:bodyPr wrap="square" rtlCol="0">
            <a:spAutoFit/>
          </a:bodyPr>
          <a:lstStyle/>
          <a:p>
            <a:r>
              <a:rPr lang="en-US" sz="1100" dirty="0"/>
              <a:t>Buchanan CIO Partners is a partnership of career Chief Information Officers providing innovative CIO services to emerging companies, middle-market companies, and large corporations.</a:t>
            </a:r>
            <a:br>
              <a:rPr lang="en-US" sz="1100" dirty="0"/>
            </a:br>
            <a:r>
              <a:rPr lang="en-US" sz="1100" dirty="0"/>
              <a:t/>
            </a:r>
            <a:br>
              <a:rPr lang="en-US" sz="1100" dirty="0"/>
            </a:br>
            <a:r>
              <a:rPr lang="en-US" sz="1100" dirty="0"/>
              <a:t>Having a Buchanan CIO Partner as a strategic member of an executive team is a unique value proposition, reducing the cost and risk of an individual hire while providing access to the extensive intellectual capital resources of the partnership. </a:t>
            </a:r>
          </a:p>
          <a:p>
            <a:r>
              <a:rPr lang="en-US" sz="1100" dirty="0"/>
              <a:t> </a:t>
            </a:r>
          </a:p>
          <a:p>
            <a:r>
              <a:rPr lang="en-US" sz="1100" dirty="0"/>
              <a:t>Not only does the Partner serve as a dedicated and trusted advisor on the design, purchase, and deployment of information systems technology and services, but is supported by all other experienced Buchanan CIO Partners around the country who continuously share knowledge, experiences, and best practices.  </a:t>
            </a:r>
          </a:p>
          <a:p>
            <a:r>
              <a:rPr lang="en-US" sz="1100" dirty="0"/>
              <a:t> </a:t>
            </a:r>
          </a:p>
          <a:p>
            <a:r>
              <a:rPr lang="en-US" sz="1100" dirty="0"/>
              <a:t>We provide executive leadership to companies in the management of their information systems function. We call our value proposition The CIO Answer, it is an alternative, flexible, responsive approach to a company's human capital requirements for setting corporate technology strategy and leading important change initiatives involving technology-enabled information systems. A Buchanan CIO Partner may be employed by the client as a full-time, interim, or part-time Chief Information Officer or serve an executive role on a specific project basis.</a:t>
            </a:r>
          </a:p>
          <a:p>
            <a:r>
              <a:rPr lang="en-US" sz="1100" dirty="0"/>
              <a:t> </a:t>
            </a:r>
          </a:p>
        </p:txBody>
      </p:sp>
      <p:sp>
        <p:nvSpPr>
          <p:cNvPr id="2051" name="Text Box 3"/>
          <p:cNvSpPr txBox="1">
            <a:spLocks noChangeArrowheads="1"/>
          </p:cNvSpPr>
          <p:nvPr/>
        </p:nvSpPr>
        <p:spPr bwMode="auto">
          <a:xfrm>
            <a:off x="228600" y="304800"/>
            <a:ext cx="36576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A69B2"/>
                </a:solidFill>
                <a:latin typeface="Tw Cen MT Condensed Extra Bold" pitchFamily="34" charset="0"/>
              </a:rPr>
              <a:t>CIO &amp; WORKFORCE MANAGEMENT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1506" name="Picture 2" descr="RobTrout1"/>
          <p:cNvPicPr>
            <a:picLocks noChangeAspect="1" noChangeArrowheads="1"/>
          </p:cNvPicPr>
          <p:nvPr/>
        </p:nvPicPr>
        <p:blipFill>
          <a:blip r:embed="rId4" cstate="print"/>
          <a:srcRect/>
          <a:stretch>
            <a:fillRect/>
          </a:stretch>
        </p:blipFill>
        <p:spPr bwMode="auto">
          <a:xfrm>
            <a:off x="5257201" y="1600200"/>
            <a:ext cx="3886799" cy="25908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chanan_associates_color(outline).png"/>
          <p:cNvPicPr>
            <a:picLocks noChangeAspect="1"/>
          </p:cNvPicPr>
          <p:nvPr/>
        </p:nvPicPr>
        <p:blipFill>
          <a:blip r:embed="rId2" cstate="print"/>
          <a:stretch>
            <a:fillRect/>
          </a:stretch>
        </p:blipFill>
        <p:spPr>
          <a:xfrm>
            <a:off x="6997354" y="6248400"/>
            <a:ext cx="1907078" cy="327183"/>
          </a:xfrm>
          <a:prstGeom prst="rect">
            <a:avLst/>
          </a:prstGeom>
        </p:spPr>
      </p:pic>
      <p:sp>
        <p:nvSpPr>
          <p:cNvPr id="7" name="TextBox 6"/>
          <p:cNvSpPr txBox="1"/>
          <p:nvPr/>
        </p:nvSpPr>
        <p:spPr>
          <a:xfrm>
            <a:off x="152400" y="838200"/>
            <a:ext cx="4267200" cy="2292935"/>
          </a:xfrm>
          <a:prstGeom prst="rect">
            <a:avLst/>
          </a:prstGeom>
          <a:noFill/>
        </p:spPr>
        <p:txBody>
          <a:bodyPr wrap="square" rtlCol="0">
            <a:spAutoFit/>
          </a:bodyPr>
          <a:lstStyle/>
          <a:p>
            <a:r>
              <a:rPr lang="en-US" sz="1100" dirty="0" smtClean="0"/>
              <a:t>Buchanan’s Field Engineering Service Team spans the U.S., with hundreds of highly trained IT professionals. Our engineers have been responsible for thousands of implementations and refresh deployments for the following sectors:</a:t>
            </a:r>
          </a:p>
          <a:p>
            <a:r>
              <a:rPr lang="en-US" sz="1100" dirty="0" smtClean="0"/>
              <a:t> </a:t>
            </a:r>
          </a:p>
          <a:p>
            <a:r>
              <a:rPr lang="en-US" sz="1100" dirty="0" smtClean="0"/>
              <a:t> </a:t>
            </a:r>
          </a:p>
          <a:p>
            <a:r>
              <a:rPr lang="en-US" sz="1100" dirty="0" smtClean="0"/>
              <a:t> </a:t>
            </a:r>
          </a:p>
          <a:p>
            <a:r>
              <a:rPr lang="en-US" sz="1100" dirty="0" smtClean="0"/>
              <a:t> </a:t>
            </a:r>
          </a:p>
          <a:p>
            <a:r>
              <a:rPr lang="en-US" sz="1100" dirty="0" smtClean="0"/>
              <a:t> </a:t>
            </a:r>
          </a:p>
          <a:p>
            <a:r>
              <a:rPr lang="en-US" sz="1100" dirty="0" smtClean="0"/>
              <a:t> </a:t>
            </a:r>
          </a:p>
          <a:p>
            <a:r>
              <a:rPr lang="en-US" sz="1100" dirty="0" smtClean="0"/>
              <a:t> </a:t>
            </a:r>
          </a:p>
          <a:p>
            <a:r>
              <a:rPr lang="en-US" sz="1100" dirty="0" smtClean="0"/>
              <a:t> </a:t>
            </a:r>
          </a:p>
          <a:p>
            <a:endParaRPr lang="en-US" sz="1100" dirty="0" smtClean="0"/>
          </a:p>
        </p:txBody>
      </p:sp>
      <p:sp>
        <p:nvSpPr>
          <p:cNvPr id="2051" name="Text Box 3"/>
          <p:cNvSpPr txBox="1">
            <a:spLocks noChangeArrowheads="1"/>
          </p:cNvSpPr>
          <p:nvPr/>
        </p:nvSpPr>
        <p:spPr bwMode="auto">
          <a:xfrm>
            <a:off x="228600" y="304800"/>
            <a:ext cx="41148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A69B2"/>
                </a:solidFill>
                <a:latin typeface="Tw Cen MT Condensed Extra Bold" pitchFamily="34" charset="0"/>
              </a:rPr>
              <a:t>FIELD ENGINEERING SERVICES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0" name="Text Box 2"/>
          <p:cNvSpPr txBox="1">
            <a:spLocks noChangeArrowheads="1"/>
          </p:cNvSpPr>
          <p:nvPr/>
        </p:nvSpPr>
        <p:spPr bwMode="auto">
          <a:xfrm>
            <a:off x="228600" y="1676400"/>
            <a:ext cx="4038600" cy="1143000"/>
          </a:xfrm>
          <a:prstGeom prst="rect">
            <a:avLst/>
          </a:prstGeom>
          <a:noFill/>
          <a:ln w="9525" algn="in">
            <a:noFill/>
            <a:miter lim="800000"/>
            <a:headEnd/>
            <a:tailEnd/>
          </a:ln>
          <a:effectLst/>
        </p:spPr>
        <p:txBody>
          <a:bodyPr vert="horz" wrap="square" lIns="36576" tIns="36576" rIns="36576" bIns="36576" numCol="2" anchor="t" anchorCtr="0" compatLnSpc="1">
            <a:prstTxWarp prst="textNoShape">
              <a:avLst/>
            </a:prstTxWarp>
          </a:bodyPr>
          <a:lstStyle/>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Government</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Automotive</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Finance</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Retail</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Aviation</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Education</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Transportation</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Healthcare</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Communications</a:t>
            </a:r>
          </a:p>
          <a:p>
            <a:pPr marL="119063" marR="0" lvl="0" indent="-119063" algn="l" defTabSz="914400" rtl="0" eaLnBrk="1" fontAlgn="base" latinLnBrk="0" hangingPunct="1">
              <a:lnSpc>
                <a:spcPct val="100000"/>
              </a:lnSpc>
              <a:spcBef>
                <a:spcPct val="0"/>
              </a:spcBef>
              <a:spcAft>
                <a:spcPct val="0"/>
              </a:spcAft>
              <a:buClrTx/>
              <a:buSzPts val="1000"/>
              <a:buFont typeface="Arial" pitchFamily="34" charset="0"/>
              <a:buChar char="•"/>
              <a:tabLst/>
            </a:pPr>
            <a:r>
              <a:rPr kumimoji="0" lang="en-US" sz="1100" b="0" i="0" u="none" strike="noStrike" cap="none" normalizeH="0" baseline="0" dirty="0" smtClean="0">
                <a:ln>
                  <a:noFill/>
                </a:ln>
                <a:solidFill>
                  <a:srgbClr val="000000"/>
                </a:solidFill>
                <a:effectLst/>
                <a:latin typeface="+mj-lt"/>
              </a:rPr>
              <a:t>  Non-Profit</a:t>
            </a:r>
            <a:endParaRPr kumimoji="0" lang="en-US" sz="2400" b="0" i="0" u="none" strike="noStrike" cap="none" normalizeH="0" baseline="0" dirty="0" smtClean="0">
              <a:ln>
                <a:noFill/>
              </a:ln>
              <a:solidFill>
                <a:schemeClr val="tx1"/>
              </a:solidFill>
              <a:effectLst/>
              <a:latin typeface="+mj-lt"/>
            </a:endParaRPr>
          </a:p>
        </p:txBody>
      </p:sp>
      <p:pic>
        <p:nvPicPr>
          <p:cNvPr id="2" name="Picture 3"/>
          <p:cNvPicPr>
            <a:picLocks noChangeAspect="1" noChangeArrowheads="1"/>
          </p:cNvPicPr>
          <p:nvPr/>
        </p:nvPicPr>
        <p:blipFill>
          <a:blip r:embed="rId3" cstate="print"/>
          <a:srcRect/>
          <a:stretch>
            <a:fillRect/>
          </a:stretch>
        </p:blipFill>
        <p:spPr bwMode="auto">
          <a:xfrm>
            <a:off x="1295400" y="3048000"/>
            <a:ext cx="6705600" cy="3671006"/>
          </a:xfrm>
          <a:prstGeom prst="rect">
            <a:avLst/>
          </a:prstGeom>
          <a:noFill/>
          <a:ln w="9525" algn="in">
            <a:noFill/>
            <a:miter lim="800000"/>
            <a:headEnd/>
            <a:tailEnd/>
          </a:ln>
          <a:effectLst/>
        </p:spPr>
      </p:pic>
      <p:grpSp>
        <p:nvGrpSpPr>
          <p:cNvPr id="2052" name="Group 4"/>
          <p:cNvGrpSpPr>
            <a:grpSpLocks/>
          </p:cNvGrpSpPr>
          <p:nvPr/>
        </p:nvGrpSpPr>
        <p:grpSpPr bwMode="auto">
          <a:xfrm>
            <a:off x="6858000" y="5029200"/>
            <a:ext cx="1970087" cy="457200"/>
            <a:chOff x="114757200" y="113499900"/>
            <a:chExt cx="1970316" cy="457200"/>
          </a:xfrm>
        </p:grpSpPr>
        <p:sp>
          <p:nvSpPr>
            <p:cNvPr id="2053" name="Rectangle 5"/>
            <p:cNvSpPr>
              <a:spLocks noChangeArrowheads="1"/>
            </p:cNvSpPr>
            <p:nvPr/>
          </p:nvSpPr>
          <p:spPr bwMode="auto">
            <a:xfrm>
              <a:off x="114757200" y="113499900"/>
              <a:ext cx="1943100" cy="457200"/>
            </a:xfrm>
            <a:prstGeom prst="rect">
              <a:avLst/>
            </a:prstGeom>
            <a:noFill/>
            <a:ln w="9525" algn="in">
              <a:solidFill>
                <a:srgbClr val="CCCCCC"/>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054" name="Oval 6"/>
            <p:cNvSpPr>
              <a:spLocks noChangeArrowheads="1"/>
            </p:cNvSpPr>
            <p:nvPr/>
          </p:nvSpPr>
          <p:spPr bwMode="auto">
            <a:xfrm>
              <a:off x="114913230" y="113672256"/>
              <a:ext cx="114300" cy="114300"/>
            </a:xfrm>
            <a:prstGeom prst="ellipse">
              <a:avLst/>
            </a:prstGeom>
            <a:solidFill>
              <a:srgbClr val="FFCC00"/>
            </a:solid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115127316" y="113628714"/>
              <a:ext cx="16002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ahoma" pitchFamily="34" charset="0"/>
                </a:rPr>
                <a:t>Buchanan Field Services</a:t>
              </a:r>
              <a:endParaRPr kumimoji="0" lang="en-US" sz="1800" b="0" i="0" u="none" strike="noStrike" cap="none" normalizeH="0" baseline="0" smtClean="0">
                <a:ln>
                  <a:noFill/>
                </a:ln>
                <a:solidFill>
                  <a:schemeClr val="tx1"/>
                </a:solidFill>
                <a:effectLst/>
                <a:latin typeface="Arial" pitchFamily="34" charset="0"/>
              </a:endParaRPr>
            </a:p>
          </p:txBody>
        </p:sp>
      </p:grpSp>
      <p:sp>
        <p:nvSpPr>
          <p:cNvPr id="14" name="Rectangle 13"/>
          <p:cNvSpPr/>
          <p:nvPr/>
        </p:nvSpPr>
        <p:spPr>
          <a:xfrm>
            <a:off x="4419600" y="838200"/>
            <a:ext cx="4572000" cy="769441"/>
          </a:xfrm>
          <a:prstGeom prst="rect">
            <a:avLst/>
          </a:prstGeom>
        </p:spPr>
        <p:txBody>
          <a:bodyPr>
            <a:spAutoFit/>
          </a:bodyPr>
          <a:lstStyle/>
          <a:p>
            <a:r>
              <a:rPr lang="en-US" sz="1100" dirty="0" smtClean="0"/>
              <a:t>Buchanan proactively manages our engineers’ educational requirements, ensuring they are best-prepared to deliver the highest quality support to our valued clients.  </a:t>
            </a:r>
          </a:p>
          <a:p>
            <a:r>
              <a:rPr lang="en-US" sz="1100" dirty="0" smtClean="0"/>
              <a:t> </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2091</Words>
  <Application>Microsoft Office PowerPoint</Application>
  <PresentationFormat>On-screen Show (4:3)</PresentationFormat>
  <Paragraphs>772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Buchanan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acuenca</dc:creator>
  <cp:lastModifiedBy>acuenca</cp:lastModifiedBy>
  <cp:revision>53</cp:revision>
  <dcterms:created xsi:type="dcterms:W3CDTF">2009-12-02T18:59:30Z</dcterms:created>
  <dcterms:modified xsi:type="dcterms:W3CDTF">2010-04-07T16:34:38Z</dcterms:modified>
</cp:coreProperties>
</file>